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Default Extension="fntdata" ContentType="application/x-fontdata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theme/theme1.xml" ContentType="application/vnd.openxmlformats-officedocument.theme+xml"/>
  <Override PartName="/ppt/theme/theme3.xml" ContentType="application/vnd.openxmlformats-officedocument.theme+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_rels/notesSlide1.xml.rels" ContentType="application/vnd.openxmlformats-package.relationships+xml"/>
  <Override PartName="/ppt/notesSlides/_rels/notesSlide2.xml.rels" ContentType="application/vnd.openxmlformats-package.relationships+xml"/>
  <Override PartName="/ppt/notesSlides/_rels/notesSlide3.xml.rels" ContentType="application/vnd.openxmlformats-package.relationships+xml"/>
  <Override PartName="/ppt/notesSlides/_rels/notesSlide4.xml.rels" ContentType="application/vnd.openxmlformats-package.relationships+xml"/>
  <Override PartName="/ppt/notesSlides/_rels/notesSlide5.xml.rels" ContentType="application/vnd.openxmlformats-package.relationship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fonts/Font_1_MiSans_Regular.fntdata" ContentType="application/x-fontdata"/>
  <Override PartName="/ppt/fonts/Font_4_Microsoft_YaHei_Regular.fntdata" ContentType="application/x-fontdata"/>
  <Override PartName="/ppt/fonts/Font_3_Noto_Sans_SC_Regular.fntdata" ContentType="application/x-fontdata"/>
  <Override PartName="/ppt/fonts/Font_2_Calibri_Light_Regular.fntdata" ContentType="application/x-fontdata"/>
  <Override PartName="/ppt/presProps.xml" ContentType="application/vnd.openxmlformats-officedocument.presentationml.presProps+xml"/>
  <Override PartName="/ppt/_rels/presentation.xml.rels" ContentType="application/vnd.openxmlformats-package.relationships+xml"/>
  <Override PartName="/_rels/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embedTrueTypeFonts="1">
  <p:sldMasterIdLst>
    <p:sldMasterId id="2147483648" r:id="rId2"/>
  </p:sldMasterIdLst>
  <p:notesMasterIdLst>
    <p:notesMasterId r:id="rId3"/>
  </p:notesMasterIdLst>
  <p:sldIdLst>
    <p:sldId id="256" r:id="rId4"/>
    <p:sldId id="257" r:id="rId5"/>
    <p:sldId id="258" r:id="rId6"/>
    <p:sldId id="259" r:id="rId7"/>
    <p:sldId id="260" r:id="rId8"/>
  </p:sldIdLst>
  <p:sldSz cx="12192000" cy="6859588"/>
  <p:notesSz cx="6859588" cy="12192000"/>
  <p:embeddedFontLst>
    <p:embeddedFont>
      <p:font typeface="MiSans"/>
      <p:regular r:id="rId9"/>
      <p:bold r:id="rId9"/>
    </p:embeddedFont>
    <p:embeddedFont>
      <p:font typeface="Calibri Light"/>
      <p:regular r:id="rId10"/>
    </p:embeddedFont>
    <p:embeddedFont>
      <p:font typeface="Noto Sans SC"/>
      <p:regular r:id="rId11"/>
    </p:embeddedFont>
    <p:embeddedFont>
      <p:font typeface="Microsoft YaHei"/>
      <p:regular r:id="rId12"/>
    </p:embeddedFont>
  </p:embeddedFontLst>
</p:presentation>
</file>

<file path=ppt/presProps.xml><?xml version="1.0" encoding="utf-8"?>
<p:presentationPr xmlns:a="http://schemas.openxmlformats.org/drawingml/2006/main" xmlns:p="http://schemas.openxmlformats.org/presentationml/2006/main" xmlns:r="http://schemas.openxmlformats.org/officeDocument/2006/relationships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font" Target="fonts/Font_1_MiSans_Regular.fntdata"/><Relationship Id="rId10" Type="http://schemas.openxmlformats.org/officeDocument/2006/relationships/font" Target="fonts/Font_2_Calibri_Light_Regular.fntdata"/><Relationship Id="rId11" Type="http://schemas.openxmlformats.org/officeDocument/2006/relationships/font" Target="fonts/Font_3_Noto_Sans_SC_Regular.fntdata"/><Relationship Id="rId12" Type="http://schemas.openxmlformats.org/officeDocument/2006/relationships/font" Target="fonts/Font_4_Microsoft_YaHei_Regular.fntdata"/><Relationship Id="rId13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ru-RU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Для перемещения страницы щёлкните мышью</a:t>
            </a:r>
            <a:endParaRPr b="0" lang="ru-RU" sz="44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ru-RU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Для правки формата примечаний щёлкните мышью</a:t>
            </a:r>
            <a:endParaRPr b="0" lang="ru-R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&lt;верхний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" name="PlaceHolder 4"/>
          <p:cNvSpPr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ru-RU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ru-RU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&lt;дата/время&gt;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" name="PlaceHolder 5"/>
          <p:cNvSpPr>
            <a:spLocks noGrp="1"/>
          </p:cNvSpPr>
          <p:nvPr>
            <p:ph type="ft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ru-RU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" name="PlaceHolder 6"/>
          <p:cNvSpPr>
            <a:spLocks noGrp="1"/>
          </p:cNvSpPr>
          <p:nvPr>
            <p:ph type="sldNum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ru-RU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buNone/>
            </a:pPr>
            <a:fld id="{177A0809-3FD7-41DA-A0D8-FF9F940D80BF}" type="slidenum">
              <a:rPr b="0" lang="ru-RU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&lt;номер&gt;</a:t>
            </a:fld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 type="sldNum" idx="4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ru-RU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D9AE74DA-BE87-4638-A9BB-BFE23AB27124}" type="slidenum">
              <a:rPr b="0" lang="ru-RU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&lt;номер&gt;</a:t>
            </a:fld>
            <a:endParaRPr b="0" lang="ru-RU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3" name="PlaceHolder 3"/>
          <p:cNvSpPr>
            <a:spLocks noGrp="1"/>
          </p:cNvSpPr>
          <p:nvPr>
            <p:ph type="sldNum" idx="5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ru-RU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FCE79D9F-AF3C-47C1-890A-E393FA7360A3}" type="slidenum">
              <a:rPr b="0" lang="ru-RU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&lt;номер&gt;</a:t>
            </a:fld>
            <a:endParaRPr b="0" lang="ru-RU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2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6" name="PlaceHolder 3"/>
          <p:cNvSpPr>
            <a:spLocks noGrp="1"/>
          </p:cNvSpPr>
          <p:nvPr>
            <p:ph type="sldNum" idx="6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ru-RU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F008B931-3402-41A3-9E3E-9E6B418CE6E6}" type="slidenum">
              <a:rPr b="0" lang="ru-RU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&lt;номер&gt;</a:t>
            </a:fld>
            <a:endParaRPr b="0" lang="ru-RU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2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9" name="PlaceHolder 3"/>
          <p:cNvSpPr>
            <a:spLocks noGrp="1"/>
          </p:cNvSpPr>
          <p:nvPr>
            <p:ph type="sldNum" idx="7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ru-RU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D66A31F2-9A97-4162-84C5-E1054038E4DE}" type="slidenum">
              <a:rPr b="0" lang="ru-RU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&lt;номер&gt;</a:t>
            </a:fld>
            <a:endParaRPr b="0" lang="ru-RU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3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2" name="PlaceHolder 3"/>
          <p:cNvSpPr>
            <a:spLocks noGrp="1"/>
          </p:cNvSpPr>
          <p:nvPr>
            <p:ph type="sldNum" idx="8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ru-RU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9B1379E1-1D5F-4477-9247-D98213F7B761}" type="slidenum">
              <a:rPr b="0" lang="ru-RU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&lt;номер&gt;</a:t>
            </a:fld>
            <a:endParaRPr b="0" lang="ru-RU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Для правки текста заглавия щёлкните мышью</a:t>
            </a:r>
            <a:endParaRPr b="0" lang="ru-RU" sz="44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609480" y="1605240"/>
            <a:ext cx="10972440" cy="3978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Для правки структуры щёлкните мышью</a:t>
            </a:r>
            <a:endParaRPr b="0" lang="ru-RU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Второй уровень структуры</a:t>
            </a:r>
            <a:endParaRPr b="0" lang="ru-RU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Третий уровень структуры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Четвёртый уровень структуры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Пятый уровень структуры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Шестой уровень структуры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Седьмой уровень структуры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f0f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0"/>
          <p:cNvSpPr/>
          <p:nvPr/>
        </p:nvSpPr>
        <p:spPr>
          <a:xfrm>
            <a:off x="0" y="0"/>
            <a:ext cx="12191760" cy="6859800"/>
          </a:xfrm>
          <a:custGeom>
            <a:avLst/>
            <a:gdLst>
              <a:gd name="textAreaLeft" fmla="*/ 0 w 12191760"/>
              <a:gd name="textAreaRight" fmla="*/ 12192120 w 12191760"/>
              <a:gd name="textAreaTop" fmla="*/ 0 h 6859800"/>
              <a:gd name="textAreaBottom" fmla="*/ 6860160 h 6859800"/>
            </a:gdLst>
            <a:ahLst/>
            <a:cxnLst/>
            <a:rect l="textAreaLeft" t="textAreaTop" r="textAreaRight" b="textAreaBottom"/>
            <a:pathLst>
              <a:path w="12192000" h="6860099">
                <a:moveTo>
                  <a:pt x="0" y="0"/>
                </a:moveTo>
                <a:lnTo>
                  <a:pt x="12192000" y="0"/>
                </a:lnTo>
                <a:lnTo>
                  <a:pt x="12192000" y="6860099"/>
                </a:lnTo>
                <a:lnTo>
                  <a:pt x="0" y="6860099"/>
                </a:lnTo>
                <a:lnTo>
                  <a:pt x="0" y="0"/>
                </a:lnTo>
                <a:close/>
              </a:path>
            </a:pathLst>
          </a:custGeom>
          <a:gradFill rotWithShape="0">
            <a:gsLst>
              <a:gs pos="0">
                <a:srgbClr val="0a0912"/>
              </a:gs>
              <a:gs pos="100000">
                <a:srgbClr val="131322"/>
              </a:gs>
            </a:gsLst>
            <a:lin ang="54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" name="Text 1"/>
          <p:cNvSpPr/>
          <p:nvPr/>
        </p:nvSpPr>
        <p:spPr>
          <a:xfrm>
            <a:off x="503640" y="419760"/>
            <a:ext cx="11402280" cy="57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ru-RU" sz="3440" strike="noStrike" u="none">
                <a:solidFill>
                  <a:srgbClr val="ffffff"/>
                </a:solidFill>
                <a:effectLst/>
                <a:uFillTx/>
                <a:latin typeface="Noto Sans SC"/>
                <a:ea typeface="Noto Sans SC"/>
              </a:rPr>
              <a:t>ONYX Player</a:t>
            </a:r>
            <a:endParaRPr b="0" lang="ru-RU" sz="344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2" name="Text 2"/>
          <p:cNvSpPr/>
          <p:nvPr/>
        </p:nvSpPr>
        <p:spPr>
          <a:xfrm>
            <a:off x="503640" y="1217520"/>
            <a:ext cx="11293200" cy="352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30000"/>
              </a:lnSpc>
            </a:pPr>
            <a:r>
              <a:rPr b="0" lang="en-US" sz="1720" strike="noStrike" u="none">
                <a:solidFill>
                  <a:srgbClr val="ffffff">
                    <a:alpha val="70000"/>
                  </a:srgbClr>
                </a:solidFill>
                <a:effectLst/>
                <a:uFillTx/>
                <a:latin typeface="Noto Sans SC"/>
                <a:ea typeface="Noto Sans SC"/>
              </a:rPr>
              <a:t>Музыкальный плеер с эквалайзером на PyQt6</a:t>
            </a:r>
            <a:endParaRPr b="0" lang="ru-RU" sz="172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3" name="Shape 3"/>
          <p:cNvSpPr/>
          <p:nvPr/>
        </p:nvSpPr>
        <p:spPr>
          <a:xfrm>
            <a:off x="507960" y="1906920"/>
            <a:ext cx="5373360" cy="1754640"/>
          </a:xfrm>
          <a:custGeom>
            <a:avLst/>
            <a:gdLst>
              <a:gd name="textAreaLeft" fmla="*/ 0 w 5373360"/>
              <a:gd name="textAreaRight" fmla="*/ 5373720 w 5373360"/>
              <a:gd name="textAreaTop" fmla="*/ 0 h 1754640"/>
              <a:gd name="textAreaBottom" fmla="*/ 1755000 h 1754640"/>
            </a:gdLst>
            <a:ahLst/>
            <a:cxnLst/>
            <a:rect l="textAreaLeft" t="textAreaTop" r="textAreaRight" b="textAreaBottom"/>
            <a:pathLst>
              <a:path w="5373884" h="1754909">
                <a:moveTo>
                  <a:pt x="134356" y="0"/>
                </a:moveTo>
                <a:lnTo>
                  <a:pt x="5239528" y="0"/>
                </a:lnTo>
                <a:cubicBezTo>
                  <a:pt x="5313731" y="0"/>
                  <a:pt x="5373884" y="60153"/>
                  <a:pt x="5373884" y="134356"/>
                </a:cubicBezTo>
                <a:lnTo>
                  <a:pt x="5373884" y="1620553"/>
                </a:lnTo>
                <a:cubicBezTo>
                  <a:pt x="5373884" y="1694756"/>
                  <a:pt x="5313731" y="1754909"/>
                  <a:pt x="5239528" y="1754909"/>
                </a:cubicBezTo>
                <a:lnTo>
                  <a:pt x="134356" y="1754909"/>
                </a:lnTo>
                <a:cubicBezTo>
                  <a:pt x="60153" y="1754909"/>
                  <a:pt x="0" y="1694756"/>
                  <a:pt x="0" y="1620553"/>
                </a:cubicBezTo>
                <a:lnTo>
                  <a:pt x="0" y="134356"/>
                </a:lnTo>
                <a:cubicBezTo>
                  <a:pt x="0" y="60153"/>
                  <a:pt x="60153" y="0"/>
                  <a:pt x="134356" y="0"/>
                </a:cubicBezTo>
                <a:close/>
              </a:path>
            </a:pathLst>
          </a:custGeom>
          <a:solidFill>
            <a:srgbClr val="ffffff">
              <a:alpha val="5000"/>
            </a:srgbClr>
          </a:solidFill>
          <a:ln w="12700">
            <a:solidFill>
              <a:srgbClr val="ffffff">
                <a:alpha val="10000"/>
              </a:srgb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" name="Text 4"/>
          <p:cNvSpPr/>
          <p:nvPr/>
        </p:nvSpPr>
        <p:spPr>
          <a:xfrm>
            <a:off x="722160" y="2121120"/>
            <a:ext cx="5037480" cy="251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1450" strike="noStrike" u="none">
                <a:solidFill>
                  <a:srgbClr val="c9b8ff"/>
                </a:solidFill>
                <a:effectLst/>
                <a:uFillTx/>
                <a:latin typeface="Noto Sans SC"/>
                <a:ea typeface="Noto Sans SC"/>
              </a:rPr>
              <a:t>Описание проекта</a:t>
            </a:r>
            <a:endParaRPr b="0" lang="ru-RU" sz="14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5" name="Text 5"/>
          <p:cNvSpPr/>
          <p:nvPr/>
        </p:nvSpPr>
        <p:spPr>
          <a:xfrm>
            <a:off x="722160" y="2523960"/>
            <a:ext cx="502092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40000"/>
              </a:lnSpc>
            </a:pPr>
            <a:r>
              <a:rPr b="0" lang="en-US" sz="1190" strike="noStrike" u="none">
                <a:solidFill>
                  <a:srgbClr val="ffffff">
                    <a:alpha val="85000"/>
                  </a:srgbClr>
                </a:solidFill>
                <a:effectLst/>
                <a:uFillTx/>
                <a:latin typeface="MiSans"/>
                <a:ea typeface="MiSans"/>
              </a:rPr>
              <a:t>Современный музыкальный плеер с интуитивным интерфейсом, поддержкой множества аудиоформатов и встроенным 5-полосным эквалайзером.</a:t>
            </a:r>
            <a:endParaRPr b="0" lang="ru-RU" sz="119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6" name="Shape 6"/>
          <p:cNvSpPr/>
          <p:nvPr/>
        </p:nvSpPr>
        <p:spPr>
          <a:xfrm>
            <a:off x="507960" y="3836160"/>
            <a:ext cx="5373360" cy="2434680"/>
          </a:xfrm>
          <a:custGeom>
            <a:avLst/>
            <a:gdLst>
              <a:gd name="textAreaLeft" fmla="*/ 0 w 5373360"/>
              <a:gd name="textAreaRight" fmla="*/ 5373720 w 5373360"/>
              <a:gd name="textAreaTop" fmla="*/ 0 h 2434680"/>
              <a:gd name="textAreaBottom" fmla="*/ 2435040 h 2434680"/>
            </a:gdLst>
            <a:ahLst/>
            <a:cxnLst/>
            <a:rect l="textAreaLeft" t="textAreaTop" r="textAreaRight" b="textAreaBottom"/>
            <a:pathLst>
              <a:path w="5373884" h="2435041">
                <a:moveTo>
                  <a:pt x="134341" y="0"/>
                </a:moveTo>
                <a:lnTo>
                  <a:pt x="5239543" y="0"/>
                </a:lnTo>
                <a:cubicBezTo>
                  <a:pt x="5313738" y="0"/>
                  <a:pt x="5373884" y="60147"/>
                  <a:pt x="5373884" y="134341"/>
                </a:cubicBezTo>
                <a:lnTo>
                  <a:pt x="5373884" y="2300700"/>
                </a:lnTo>
                <a:cubicBezTo>
                  <a:pt x="5373884" y="2374895"/>
                  <a:pt x="5313738" y="2435041"/>
                  <a:pt x="5239543" y="2435041"/>
                </a:cubicBezTo>
                <a:lnTo>
                  <a:pt x="134341" y="2435041"/>
                </a:lnTo>
                <a:cubicBezTo>
                  <a:pt x="60147" y="2435041"/>
                  <a:pt x="0" y="2374895"/>
                  <a:pt x="0" y="2300700"/>
                </a:cubicBezTo>
                <a:lnTo>
                  <a:pt x="0" y="134341"/>
                </a:lnTo>
                <a:cubicBezTo>
                  <a:pt x="0" y="60147"/>
                  <a:pt x="60147" y="0"/>
                  <a:pt x="134341" y="0"/>
                </a:cubicBezTo>
                <a:close/>
              </a:path>
            </a:pathLst>
          </a:custGeom>
          <a:solidFill>
            <a:srgbClr val="ffffff">
              <a:alpha val="5000"/>
            </a:srgbClr>
          </a:solidFill>
          <a:ln w="12700">
            <a:solidFill>
              <a:srgbClr val="ffffff">
                <a:alpha val="10000"/>
              </a:srgb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7" name="Text 7"/>
          <p:cNvSpPr/>
          <p:nvPr/>
        </p:nvSpPr>
        <p:spPr>
          <a:xfrm>
            <a:off x="722160" y="4050360"/>
            <a:ext cx="5037480" cy="251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1450" strike="noStrike" u="none">
                <a:solidFill>
                  <a:srgbClr val="c9b8ff"/>
                </a:solidFill>
                <a:effectLst/>
                <a:uFillTx/>
                <a:latin typeface="Noto Sans SC"/>
                <a:ea typeface="Noto Sans SC"/>
              </a:rPr>
              <a:t>Ключевые функции</a:t>
            </a:r>
            <a:endParaRPr b="0" lang="ru-RU" sz="14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8" name="Text 8"/>
          <p:cNvSpPr/>
          <p:nvPr/>
        </p:nvSpPr>
        <p:spPr>
          <a:xfrm>
            <a:off x="722160" y="4428360"/>
            <a:ext cx="5012640" cy="1544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167760" rIns="0" tIns="0" bIns="0" anchor="ctr">
            <a:noAutofit/>
          </a:bodyPr>
          <a:p>
            <a:pPr marL="254160" indent="-254160">
              <a:lnSpc>
                <a:spcPct val="100000"/>
              </a:lnSpc>
              <a:spcBef>
                <a:spcPts val="11"/>
              </a:spcBef>
              <a:buClr>
                <a:srgbClr val="ffffff"/>
              </a:buClr>
              <a:buFont typeface="Symbol" charset="2"/>
              <a:buChar char=""/>
            </a:pPr>
            <a:r>
              <a:rPr b="0" lang="en-US" sz="1190" strike="noStrike" u="none">
                <a:solidFill>
                  <a:srgbClr val="ffffff">
                    <a:alpha val="85000"/>
                  </a:srgbClr>
                </a:solidFill>
                <a:effectLst/>
                <a:uFillTx/>
                <a:latin typeface="MiSans"/>
                <a:ea typeface="MiSans"/>
              </a:rPr>
              <a:t>Воспроизведение MP3, WAV, OGG, FLAC, AAC, M4A</a:t>
            </a:r>
            <a:endParaRPr b="0" lang="ru-RU" sz="119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54160" indent="-254160">
              <a:lnSpc>
                <a:spcPct val="100000"/>
              </a:lnSpc>
              <a:spcBef>
                <a:spcPts val="11"/>
              </a:spcBef>
              <a:buClr>
                <a:srgbClr val="ffffff"/>
              </a:buClr>
              <a:buFont typeface="Symbol" charset="2"/>
              <a:buChar char=""/>
            </a:pPr>
            <a:r>
              <a:rPr b="0" lang="en-US" sz="1190" strike="noStrike" u="none">
                <a:solidFill>
                  <a:srgbClr val="ffffff">
                    <a:alpha val="85000"/>
                  </a:srgbClr>
                </a:solidFill>
                <a:effectLst/>
                <a:uFillTx/>
                <a:latin typeface="MiSans"/>
                <a:ea typeface="MiSans"/>
              </a:rPr>
              <a:t>Управление плейлистом с поиском</a:t>
            </a:r>
            <a:endParaRPr b="0" lang="ru-RU" sz="119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54160" indent="-254160">
              <a:lnSpc>
                <a:spcPct val="100000"/>
              </a:lnSpc>
              <a:spcBef>
                <a:spcPts val="11"/>
              </a:spcBef>
              <a:buClr>
                <a:srgbClr val="ffffff"/>
              </a:buClr>
              <a:buFont typeface="Symbol" charset="2"/>
              <a:buChar char=""/>
            </a:pPr>
            <a:r>
              <a:rPr b="0" lang="en-US" sz="1190" strike="noStrike" u="none">
                <a:solidFill>
                  <a:srgbClr val="ffffff">
                    <a:alpha val="85000"/>
                  </a:srgbClr>
                </a:solidFill>
                <a:effectLst/>
                <a:uFillTx/>
                <a:latin typeface="MiSans"/>
                <a:ea typeface="MiSans"/>
              </a:rPr>
              <a:t>5-полосный графический эквалайзер</a:t>
            </a:r>
            <a:endParaRPr b="0" lang="ru-RU" sz="119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54160" indent="-254160">
              <a:lnSpc>
                <a:spcPct val="100000"/>
              </a:lnSpc>
              <a:spcBef>
                <a:spcPts val="11"/>
              </a:spcBef>
              <a:buClr>
                <a:srgbClr val="ffffff"/>
              </a:buClr>
              <a:buFont typeface="Symbol" charset="2"/>
              <a:buChar char=""/>
            </a:pPr>
            <a:r>
              <a:rPr b="0" lang="en-US" sz="1190" strike="noStrike" u="none">
                <a:solidFill>
                  <a:srgbClr val="ffffff">
                    <a:alpha val="85000"/>
                  </a:srgbClr>
                </a:solidFill>
                <a:effectLst/>
                <a:uFillTx/>
                <a:latin typeface="MiSans"/>
                <a:ea typeface="MiSans"/>
              </a:rPr>
              <a:t>Современный UI в стиле Glassmorphism</a:t>
            </a:r>
            <a:endParaRPr b="0" lang="ru-RU" sz="119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54160" indent="-254160">
              <a:lnSpc>
                <a:spcPct val="100000"/>
              </a:lnSpc>
              <a:spcBef>
                <a:spcPts val="11"/>
              </a:spcBef>
              <a:buClr>
                <a:srgbClr val="ffffff"/>
              </a:buClr>
              <a:buFont typeface="Symbol" charset="2"/>
              <a:buChar char=""/>
            </a:pPr>
            <a:r>
              <a:rPr b="0" lang="en-US" sz="1190" strike="noStrike" u="none">
                <a:solidFill>
                  <a:srgbClr val="ffffff">
                    <a:alpha val="85000"/>
                  </a:srgbClr>
                </a:solidFill>
                <a:effectLst/>
                <a:uFillTx/>
                <a:latin typeface="MiSans"/>
                <a:ea typeface="MiSans"/>
              </a:rPr>
              <a:t>Сохранение состояния между сессиями</a:t>
            </a:r>
            <a:endParaRPr b="0" lang="ru-RU" sz="119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9" name="Shape 9"/>
          <p:cNvSpPr/>
          <p:nvPr/>
        </p:nvSpPr>
        <p:spPr>
          <a:xfrm>
            <a:off x="8831880" y="4005000"/>
            <a:ext cx="335520" cy="335520"/>
          </a:xfrm>
          <a:custGeom>
            <a:avLst/>
            <a:gdLst>
              <a:gd name="textAreaLeft" fmla="*/ 0 w 335520"/>
              <a:gd name="textAreaRight" fmla="*/ 335880 w 335520"/>
              <a:gd name="textAreaTop" fmla="*/ 0 h 335520"/>
              <a:gd name="textAreaBottom" fmla="*/ 335880 h 335520"/>
            </a:gdLst>
            <a:ahLst/>
            <a:cxnLst/>
            <a:rect l="textAreaLeft" t="textAreaTop" r="textAreaRight" b="textAreaBottom"/>
            <a:pathLst>
              <a:path w="335868" h="335868">
                <a:moveTo>
                  <a:pt x="134347" y="0"/>
                </a:moveTo>
                <a:lnTo>
                  <a:pt x="201521" y="0"/>
                </a:lnTo>
                <a:cubicBezTo>
                  <a:pt x="275669" y="0"/>
                  <a:pt x="335868" y="60199"/>
                  <a:pt x="335868" y="134347"/>
                </a:cubicBezTo>
                <a:lnTo>
                  <a:pt x="335868" y="201521"/>
                </a:lnTo>
                <a:cubicBezTo>
                  <a:pt x="335868" y="275669"/>
                  <a:pt x="275669" y="335868"/>
                  <a:pt x="201521" y="335868"/>
                </a:cubicBezTo>
                <a:lnTo>
                  <a:pt x="134347" y="335868"/>
                </a:lnTo>
                <a:cubicBezTo>
                  <a:pt x="60199" y="335868"/>
                  <a:pt x="0" y="275669"/>
                  <a:pt x="0" y="201521"/>
                </a:cubicBezTo>
                <a:lnTo>
                  <a:pt x="0" y="134347"/>
                </a:lnTo>
                <a:cubicBezTo>
                  <a:pt x="0" y="60199"/>
                  <a:pt x="60199" y="0"/>
                  <a:pt x="134347" y="0"/>
                </a:cubicBezTo>
                <a:close/>
              </a:path>
            </a:pathLst>
          </a:custGeom>
          <a:solidFill>
            <a:srgbClr val="ffffff">
              <a:alpha val="3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0" name="Image 0" descr="https://kimi-img.moonshot.cn/pub/slides/okc/v4kdmav56oito/white_bg_Diagram.png"/>
          <p:cNvSpPr/>
          <p:nvPr/>
        </p:nvSpPr>
        <p:spPr>
          <a:xfrm>
            <a:off x="8999640" y="4172760"/>
            <a:ext cx="914040" cy="914040"/>
          </a:xfrm>
          <a:prstGeom prst="roundRect">
            <a:avLst>
              <a:gd name="adj" fmla="val 0"/>
            </a:avLst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f0f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0"/>
          <p:cNvSpPr/>
          <p:nvPr/>
        </p:nvSpPr>
        <p:spPr>
          <a:xfrm>
            <a:off x="0" y="0"/>
            <a:ext cx="12191760" cy="6857640"/>
          </a:xfrm>
          <a:custGeom>
            <a:avLst/>
            <a:gdLst>
              <a:gd name="textAreaLeft" fmla="*/ 0 w 12191760"/>
              <a:gd name="textAreaRight" fmla="*/ 12192120 w 12191760"/>
              <a:gd name="textAreaTop" fmla="*/ 0 h 6857640"/>
              <a:gd name="textAreaBottom" fmla="*/ 6858000 h 6857640"/>
            </a:gdLst>
            <a:ahLst/>
            <a:cxnLst/>
            <a:rect l="textAreaLeft" t="textAreaTop" r="textAreaRight" b="textAreaBottom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0">
            <a:gsLst>
              <a:gs pos="0">
                <a:srgbClr val="0a0912"/>
              </a:gs>
              <a:gs pos="100000">
                <a:srgbClr val="131322"/>
              </a:gs>
            </a:gsLst>
            <a:lin ang="54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2" name="Text 1"/>
          <p:cNvSpPr/>
          <p:nvPr/>
        </p:nvSpPr>
        <p:spPr>
          <a:xfrm>
            <a:off x="571680" y="476280"/>
            <a:ext cx="11229480" cy="48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850" strike="noStrike" u="none">
                <a:solidFill>
                  <a:srgbClr val="ffffff"/>
                </a:solidFill>
                <a:effectLst/>
                <a:uFillTx/>
                <a:latin typeface="Noto Sans SC"/>
                <a:ea typeface="Noto Sans SC"/>
              </a:rPr>
              <a:t>Проектирование UI</a:t>
            </a:r>
            <a:endParaRPr b="0" lang="ru-RU" sz="28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3" name="Text 2"/>
          <p:cNvSpPr/>
          <p:nvPr/>
        </p:nvSpPr>
        <p:spPr>
          <a:xfrm>
            <a:off x="571680" y="1343160"/>
            <a:ext cx="11172600" cy="39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30000"/>
              </a:lnSpc>
            </a:pPr>
            <a:r>
              <a:rPr b="0" lang="en-US" sz="1950" strike="noStrike" u="none">
                <a:solidFill>
                  <a:srgbClr val="ffffff">
                    <a:alpha val="70000"/>
                  </a:srgbClr>
                </a:solidFill>
                <a:effectLst/>
                <a:uFillTx/>
                <a:latin typeface="Noto Sans SC"/>
                <a:ea typeface="Noto Sans SC"/>
              </a:rPr>
              <a:t>Музыкальный плеер с glassmorphism эффектом</a:t>
            </a:r>
            <a:endParaRPr b="0" lang="ru-RU" sz="19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4" name="Shape 3"/>
          <p:cNvSpPr/>
          <p:nvPr/>
        </p:nvSpPr>
        <p:spPr>
          <a:xfrm>
            <a:off x="571680" y="2120040"/>
            <a:ext cx="5333760" cy="1999800"/>
          </a:xfrm>
          <a:custGeom>
            <a:avLst/>
            <a:gdLst>
              <a:gd name="textAreaLeft" fmla="*/ 0 w 5333760"/>
              <a:gd name="textAreaRight" fmla="*/ 5334120 w 5333760"/>
              <a:gd name="textAreaTop" fmla="*/ 0 h 1999800"/>
              <a:gd name="textAreaBottom" fmla="*/ 2000160 h 1999800"/>
            </a:gdLst>
            <a:ahLst/>
            <a:cxnLst/>
            <a:rect l="textAreaLeft" t="textAreaTop" r="textAreaRight" b="textAreaBottom"/>
            <a:pathLst>
              <a:path w="5334000" h="2000250">
                <a:moveTo>
                  <a:pt x="152399" y="0"/>
                </a:moveTo>
                <a:lnTo>
                  <a:pt x="5181601" y="0"/>
                </a:lnTo>
                <a:cubicBezTo>
                  <a:pt x="5265769" y="0"/>
                  <a:pt x="5334000" y="68231"/>
                  <a:pt x="5334000" y="152399"/>
                </a:cubicBezTo>
                <a:lnTo>
                  <a:pt x="5334000" y="1847851"/>
                </a:lnTo>
                <a:cubicBezTo>
                  <a:pt x="5334000" y="1932019"/>
                  <a:pt x="5265769" y="2000250"/>
                  <a:pt x="5181601" y="2000250"/>
                </a:cubicBezTo>
                <a:lnTo>
                  <a:pt x="152399" y="2000250"/>
                </a:lnTo>
                <a:cubicBezTo>
                  <a:pt x="68231" y="2000250"/>
                  <a:pt x="0" y="1932019"/>
                  <a:pt x="0" y="1847851"/>
                </a:cubicBezTo>
                <a:lnTo>
                  <a:pt x="0" y="152399"/>
                </a:lnTo>
                <a:cubicBezTo>
                  <a:pt x="0" y="68288"/>
                  <a:pt x="68288" y="0"/>
                  <a:pt x="152399" y="0"/>
                </a:cubicBezTo>
                <a:close/>
              </a:path>
            </a:pathLst>
          </a:custGeom>
          <a:solidFill>
            <a:srgbClr val="ffffff">
              <a:alpha val="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5" name="Text 4"/>
          <p:cNvSpPr/>
          <p:nvPr/>
        </p:nvSpPr>
        <p:spPr>
          <a:xfrm>
            <a:off x="809640" y="2358360"/>
            <a:ext cx="4971600" cy="304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ru-RU" sz="1800" strike="noStrike" u="none">
                <a:solidFill>
                  <a:srgbClr val="c9b8ff"/>
                </a:solidFill>
                <a:effectLst/>
                <a:uFillTx/>
                <a:latin typeface="Noto Sans SC"/>
                <a:ea typeface="Noto Sans SC"/>
              </a:rPr>
              <a:t>Пагинация свайпами</a:t>
            </a:r>
            <a:endParaRPr b="0" lang="ru-RU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6" name="Text 5"/>
          <p:cNvSpPr/>
          <p:nvPr/>
        </p:nvSpPr>
        <p:spPr>
          <a:xfrm>
            <a:off x="809640" y="2834640"/>
            <a:ext cx="4943160" cy="875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40000"/>
              </a:lnSpc>
            </a:pPr>
            <a:r>
              <a:rPr b="0" lang="ru-RU" sz="1350" strike="noStrike" u="none">
                <a:solidFill>
                  <a:srgbClr val="ffffff">
                    <a:alpha val="85000"/>
                  </a:srgbClr>
                </a:solidFill>
                <a:effectLst/>
                <a:uFillTx/>
                <a:latin typeface="MiSans"/>
                <a:ea typeface="MiSans"/>
              </a:rPr>
              <a:t>Использование базовых действий пользователя мобильного устройства для лучшей навигации в приложении.</a:t>
            </a:r>
            <a:endParaRPr b="0" lang="ru-RU" sz="13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7" name="Shape 6"/>
          <p:cNvSpPr/>
          <p:nvPr/>
        </p:nvSpPr>
        <p:spPr>
          <a:xfrm>
            <a:off x="571680" y="4308840"/>
            <a:ext cx="5333760" cy="1704600"/>
          </a:xfrm>
          <a:custGeom>
            <a:avLst/>
            <a:gdLst>
              <a:gd name="textAreaLeft" fmla="*/ 0 w 5333760"/>
              <a:gd name="textAreaRight" fmla="*/ 5334120 w 5333760"/>
              <a:gd name="textAreaTop" fmla="*/ 0 h 1704600"/>
              <a:gd name="textAreaBottom" fmla="*/ 1704960 h 1704600"/>
            </a:gdLst>
            <a:ahLst/>
            <a:cxnLst/>
            <a:rect l="textAreaLeft" t="textAreaTop" r="textAreaRight" b="textAreaBottom"/>
            <a:pathLst>
              <a:path w="5334000" h="1704975">
                <a:moveTo>
                  <a:pt x="152408" y="0"/>
                </a:moveTo>
                <a:lnTo>
                  <a:pt x="5181592" y="0"/>
                </a:lnTo>
                <a:cubicBezTo>
                  <a:pt x="5265765" y="0"/>
                  <a:pt x="5334000" y="68235"/>
                  <a:pt x="5334000" y="152408"/>
                </a:cubicBezTo>
                <a:lnTo>
                  <a:pt x="5334000" y="1552567"/>
                </a:lnTo>
                <a:cubicBezTo>
                  <a:pt x="5334000" y="1636740"/>
                  <a:pt x="5265765" y="1704975"/>
                  <a:pt x="5181592" y="1704975"/>
                </a:cubicBezTo>
                <a:lnTo>
                  <a:pt x="152408" y="1704975"/>
                </a:lnTo>
                <a:cubicBezTo>
                  <a:pt x="68235" y="1704975"/>
                  <a:pt x="0" y="1636740"/>
                  <a:pt x="0" y="1552567"/>
                </a:cubicBezTo>
                <a:lnTo>
                  <a:pt x="0" y="152408"/>
                </a:lnTo>
                <a:cubicBezTo>
                  <a:pt x="0" y="68292"/>
                  <a:pt x="68292" y="0"/>
                  <a:pt x="152408" y="0"/>
                </a:cubicBezTo>
                <a:close/>
              </a:path>
            </a:pathLst>
          </a:custGeom>
          <a:solidFill>
            <a:srgbClr val="ffffff">
              <a:alpha val="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8" name="Text 7"/>
          <p:cNvSpPr/>
          <p:nvPr/>
        </p:nvSpPr>
        <p:spPr>
          <a:xfrm>
            <a:off x="809640" y="4547160"/>
            <a:ext cx="4971600" cy="304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1800" strike="noStrike" u="none">
                <a:solidFill>
                  <a:srgbClr val="c9b8ff"/>
                </a:solidFill>
                <a:effectLst/>
                <a:uFillTx/>
                <a:latin typeface="Noto Sans SC"/>
                <a:ea typeface="Noto Sans SC"/>
              </a:rPr>
              <a:t>Цветовая палитра</a:t>
            </a:r>
            <a:endParaRPr b="0" lang="ru-RU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9" name="Text 8"/>
          <p:cNvSpPr/>
          <p:nvPr/>
        </p:nvSpPr>
        <p:spPr>
          <a:xfrm>
            <a:off x="809640" y="5023080"/>
            <a:ext cx="4943160" cy="58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40000"/>
              </a:lnSpc>
            </a:pPr>
            <a:r>
              <a:rPr b="1" lang="en-US" sz="1350" strike="noStrike" u="none">
                <a:solidFill>
                  <a:srgbClr val="ffffff">
                    <a:alpha val="85000"/>
                  </a:srgbClr>
                </a:solidFill>
                <a:effectLst/>
                <a:uFillTx/>
                <a:latin typeface="MiSans"/>
                <a:ea typeface="MiSans"/>
              </a:rPr>
              <a:t>Фон:</a:t>
            </a:r>
            <a:r>
              <a:rPr b="0" lang="en-US" sz="1350" strike="noStrike" u="none">
                <a:solidFill>
                  <a:srgbClr val="ffffff">
                    <a:alpha val="85000"/>
                  </a:srgbClr>
                </a:solidFill>
                <a:effectLst/>
                <a:uFillTx/>
                <a:latin typeface="MiSans"/>
                <a:ea typeface="MiSans"/>
              </a:rPr>
              <a:t> Темный</a:t>
            </a:r>
            <a:endParaRPr b="0" lang="ru-RU" sz="13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>
              <a:lnSpc>
                <a:spcPct val="140000"/>
              </a:lnSpc>
            </a:pPr>
            <a:r>
              <a:rPr b="1" lang="en-US" sz="1350" strike="noStrike" u="none">
                <a:solidFill>
                  <a:srgbClr val="ffffff">
                    <a:alpha val="85000"/>
                  </a:srgbClr>
                </a:solidFill>
                <a:effectLst/>
                <a:uFillTx/>
                <a:latin typeface="MiSans"/>
                <a:ea typeface="MiSans"/>
              </a:rPr>
              <a:t>Акценты:</a:t>
            </a:r>
            <a:r>
              <a:rPr b="0" lang="en-US" sz="1350" strike="noStrike" u="none">
                <a:solidFill>
                  <a:srgbClr val="ffffff">
                    <a:alpha val="85000"/>
                  </a:srgbClr>
                </a:solidFill>
                <a:effectLst/>
                <a:uFillTx/>
                <a:latin typeface="MiSans"/>
                <a:ea typeface="MiSans"/>
              </a:rPr>
              <a:t> Белый/Серый</a:t>
            </a:r>
            <a:endParaRPr b="0" lang="ru-RU" sz="13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30" name="Text 9"/>
          <p:cNvSpPr/>
          <p:nvPr/>
        </p:nvSpPr>
        <p:spPr>
          <a:xfrm>
            <a:off x="6286680" y="2120040"/>
            <a:ext cx="5457600" cy="33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1950" strike="noStrike" u="none">
                <a:solidFill>
                  <a:srgbClr val="ffffff">
                    <a:alpha val="90000"/>
                  </a:srgbClr>
                </a:solidFill>
                <a:effectLst/>
                <a:uFillTx/>
                <a:latin typeface="Noto Sans SC"/>
                <a:ea typeface="Noto Sans SC"/>
              </a:rPr>
              <a:t>Компоненты интерфейса</a:t>
            </a:r>
            <a:endParaRPr b="0" lang="ru-RU" sz="19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31" name="Shape 10"/>
          <p:cNvSpPr/>
          <p:nvPr/>
        </p:nvSpPr>
        <p:spPr>
          <a:xfrm>
            <a:off x="6300720" y="2787120"/>
            <a:ext cx="2585520" cy="818640"/>
          </a:xfrm>
          <a:custGeom>
            <a:avLst/>
            <a:gdLst>
              <a:gd name="textAreaLeft" fmla="*/ 0 w 2585520"/>
              <a:gd name="textAreaRight" fmla="*/ 2585880 w 2585520"/>
              <a:gd name="textAreaTop" fmla="*/ 0 h 818640"/>
              <a:gd name="textAreaBottom" fmla="*/ 819000 h 818640"/>
            </a:gdLst>
            <a:ahLst/>
            <a:cxnLst/>
            <a:rect l="textAreaLeft" t="textAreaTop" r="textAreaRight" b="textAreaBottom"/>
            <a:pathLst>
              <a:path w="2586038" h="819150">
                <a:moveTo>
                  <a:pt x="28575" y="0"/>
                </a:moveTo>
                <a:lnTo>
                  <a:pt x="2490787" y="0"/>
                </a:lnTo>
                <a:cubicBezTo>
                  <a:pt x="2543392" y="0"/>
                  <a:pt x="2586038" y="42645"/>
                  <a:pt x="2586038" y="95251"/>
                </a:cubicBezTo>
                <a:lnTo>
                  <a:pt x="2586038" y="723899"/>
                </a:lnTo>
                <a:cubicBezTo>
                  <a:pt x="2586038" y="776505"/>
                  <a:pt x="2543392" y="819150"/>
                  <a:pt x="2490787" y="819150"/>
                </a:cubicBezTo>
                <a:lnTo>
                  <a:pt x="28575" y="819150"/>
                </a:lnTo>
                <a:cubicBezTo>
                  <a:pt x="12804" y="819150"/>
                  <a:pt x="0" y="806346"/>
                  <a:pt x="0" y="790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solidFill>
            <a:srgbClr val="ffffff">
              <a:alpha val="3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2" name="Shape 11"/>
          <p:cNvSpPr/>
          <p:nvPr/>
        </p:nvSpPr>
        <p:spPr>
          <a:xfrm>
            <a:off x="6300720" y="2787120"/>
            <a:ext cx="28080" cy="818640"/>
          </a:xfrm>
          <a:custGeom>
            <a:avLst/>
            <a:gdLst>
              <a:gd name="textAreaLeft" fmla="*/ 0 w 28080"/>
              <a:gd name="textAreaRight" fmla="*/ 28440 w 28080"/>
              <a:gd name="textAreaTop" fmla="*/ 0 h 818640"/>
              <a:gd name="textAreaBottom" fmla="*/ 819000 h 818640"/>
            </a:gdLst>
            <a:ahLst/>
            <a:cxnLst/>
            <a:rect l="textAreaLeft" t="textAreaTop" r="textAreaRight" b="textAreaBottom"/>
            <a:pathLst>
              <a:path w="28575" h="819150">
                <a:moveTo>
                  <a:pt x="28575" y="0"/>
                </a:moveTo>
                <a:lnTo>
                  <a:pt x="28575" y="0"/>
                </a:lnTo>
                <a:lnTo>
                  <a:pt x="28575" y="819150"/>
                </a:lnTo>
                <a:lnTo>
                  <a:pt x="28575" y="819150"/>
                </a:lnTo>
                <a:cubicBezTo>
                  <a:pt x="12804" y="819150"/>
                  <a:pt x="0" y="806346"/>
                  <a:pt x="0" y="790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solidFill>
            <a:srgbClr val="5a9fd4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33" name="Text 12"/>
          <p:cNvSpPr/>
          <p:nvPr/>
        </p:nvSpPr>
        <p:spPr>
          <a:xfrm>
            <a:off x="6458040" y="2929680"/>
            <a:ext cx="2371320" cy="22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1350" strike="noStrike" u="none">
                <a:solidFill>
                  <a:srgbClr val="aaddff"/>
                </a:solidFill>
                <a:effectLst/>
                <a:uFillTx/>
                <a:latin typeface="MiSans"/>
                <a:ea typeface="MiSans"/>
              </a:rPr>
              <a:t>Список треков</a:t>
            </a:r>
            <a:endParaRPr b="0" lang="ru-RU" sz="13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34" name="Text 13"/>
          <p:cNvSpPr/>
          <p:nvPr/>
        </p:nvSpPr>
        <p:spPr>
          <a:xfrm>
            <a:off x="6458040" y="3234600"/>
            <a:ext cx="2356920" cy="22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30000"/>
              </a:lnSpc>
            </a:pPr>
            <a:r>
              <a:rPr b="0" lang="en-US" sz="1130" strike="noStrike" u="none">
                <a:solidFill>
                  <a:srgbClr val="ffffff">
                    <a:alpha val="70000"/>
                  </a:srgbClr>
                </a:solidFill>
                <a:effectLst/>
                <a:uFillTx/>
                <a:latin typeface="MiSans"/>
                <a:ea typeface="MiSans"/>
              </a:rPr>
              <a:t>Scrollable list</a:t>
            </a:r>
            <a:endParaRPr b="0" lang="ru-RU" sz="113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35" name="Shape 14"/>
          <p:cNvSpPr/>
          <p:nvPr/>
        </p:nvSpPr>
        <p:spPr>
          <a:xfrm>
            <a:off x="9039240" y="2787120"/>
            <a:ext cx="2585520" cy="818640"/>
          </a:xfrm>
          <a:custGeom>
            <a:avLst/>
            <a:gdLst>
              <a:gd name="textAreaLeft" fmla="*/ 0 w 2585520"/>
              <a:gd name="textAreaRight" fmla="*/ 2585880 w 2585520"/>
              <a:gd name="textAreaTop" fmla="*/ 0 h 818640"/>
              <a:gd name="textAreaBottom" fmla="*/ 819000 h 818640"/>
            </a:gdLst>
            <a:ahLst/>
            <a:cxnLst/>
            <a:rect l="textAreaLeft" t="textAreaTop" r="textAreaRight" b="textAreaBottom"/>
            <a:pathLst>
              <a:path w="2586038" h="819150">
                <a:moveTo>
                  <a:pt x="28575" y="0"/>
                </a:moveTo>
                <a:lnTo>
                  <a:pt x="2490787" y="0"/>
                </a:lnTo>
                <a:cubicBezTo>
                  <a:pt x="2543392" y="0"/>
                  <a:pt x="2586038" y="42645"/>
                  <a:pt x="2586038" y="95251"/>
                </a:cubicBezTo>
                <a:lnTo>
                  <a:pt x="2586038" y="723899"/>
                </a:lnTo>
                <a:cubicBezTo>
                  <a:pt x="2586038" y="776505"/>
                  <a:pt x="2543392" y="819150"/>
                  <a:pt x="2490787" y="819150"/>
                </a:cubicBezTo>
                <a:lnTo>
                  <a:pt x="28575" y="819150"/>
                </a:lnTo>
                <a:cubicBezTo>
                  <a:pt x="12804" y="819150"/>
                  <a:pt x="0" y="806346"/>
                  <a:pt x="0" y="790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solidFill>
            <a:srgbClr val="ffffff">
              <a:alpha val="3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6" name="Shape 15"/>
          <p:cNvSpPr/>
          <p:nvPr/>
        </p:nvSpPr>
        <p:spPr>
          <a:xfrm>
            <a:off x="9039240" y="2787120"/>
            <a:ext cx="28080" cy="818640"/>
          </a:xfrm>
          <a:custGeom>
            <a:avLst/>
            <a:gdLst>
              <a:gd name="textAreaLeft" fmla="*/ 0 w 28080"/>
              <a:gd name="textAreaRight" fmla="*/ 28440 w 28080"/>
              <a:gd name="textAreaTop" fmla="*/ 0 h 818640"/>
              <a:gd name="textAreaBottom" fmla="*/ 819000 h 818640"/>
            </a:gdLst>
            <a:ahLst/>
            <a:cxnLst/>
            <a:rect l="textAreaLeft" t="textAreaTop" r="textAreaRight" b="textAreaBottom"/>
            <a:pathLst>
              <a:path w="28575" h="819150">
                <a:moveTo>
                  <a:pt x="28575" y="0"/>
                </a:moveTo>
                <a:lnTo>
                  <a:pt x="28575" y="0"/>
                </a:lnTo>
                <a:lnTo>
                  <a:pt x="28575" y="819150"/>
                </a:lnTo>
                <a:lnTo>
                  <a:pt x="28575" y="819150"/>
                </a:lnTo>
                <a:cubicBezTo>
                  <a:pt x="12804" y="819150"/>
                  <a:pt x="0" y="806346"/>
                  <a:pt x="0" y="790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solidFill>
            <a:srgbClr val="5a9fd4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37" name="Text 16"/>
          <p:cNvSpPr/>
          <p:nvPr/>
        </p:nvSpPr>
        <p:spPr>
          <a:xfrm>
            <a:off x="9196560" y="2929680"/>
            <a:ext cx="2371320" cy="22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1350" strike="noStrike" u="none">
                <a:solidFill>
                  <a:srgbClr val="aaddff"/>
                </a:solidFill>
                <a:effectLst/>
                <a:uFillTx/>
                <a:latin typeface="MiSans"/>
                <a:ea typeface="MiSans"/>
              </a:rPr>
              <a:t>Кнопка +</a:t>
            </a:r>
            <a:endParaRPr b="0" lang="ru-RU" sz="13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38" name="Text 17"/>
          <p:cNvSpPr/>
          <p:nvPr/>
        </p:nvSpPr>
        <p:spPr>
          <a:xfrm>
            <a:off x="9196560" y="3234600"/>
            <a:ext cx="2356920" cy="22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30000"/>
              </a:lnSpc>
            </a:pPr>
            <a:r>
              <a:rPr b="0" lang="en-US" sz="1130" strike="noStrike" u="none">
                <a:solidFill>
                  <a:srgbClr val="ffffff">
                    <a:alpha val="70000"/>
                  </a:srgbClr>
                </a:solidFill>
                <a:effectLst/>
                <a:uFillTx/>
                <a:latin typeface="MiSans"/>
                <a:ea typeface="MiSans"/>
              </a:rPr>
              <a:t>Добавление файлов</a:t>
            </a:r>
            <a:endParaRPr b="0" lang="ru-RU" sz="113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39" name="Shape 18"/>
          <p:cNvSpPr/>
          <p:nvPr/>
        </p:nvSpPr>
        <p:spPr>
          <a:xfrm>
            <a:off x="6300720" y="3749040"/>
            <a:ext cx="2585520" cy="818640"/>
          </a:xfrm>
          <a:custGeom>
            <a:avLst/>
            <a:gdLst>
              <a:gd name="textAreaLeft" fmla="*/ 0 w 2585520"/>
              <a:gd name="textAreaRight" fmla="*/ 2585880 w 2585520"/>
              <a:gd name="textAreaTop" fmla="*/ 0 h 818640"/>
              <a:gd name="textAreaBottom" fmla="*/ 819000 h 818640"/>
            </a:gdLst>
            <a:ahLst/>
            <a:cxnLst/>
            <a:rect l="textAreaLeft" t="textAreaTop" r="textAreaRight" b="textAreaBottom"/>
            <a:pathLst>
              <a:path w="2586038" h="819150">
                <a:moveTo>
                  <a:pt x="28575" y="0"/>
                </a:moveTo>
                <a:lnTo>
                  <a:pt x="2490787" y="0"/>
                </a:lnTo>
                <a:cubicBezTo>
                  <a:pt x="2543392" y="0"/>
                  <a:pt x="2586038" y="42645"/>
                  <a:pt x="2586038" y="95251"/>
                </a:cubicBezTo>
                <a:lnTo>
                  <a:pt x="2586038" y="723899"/>
                </a:lnTo>
                <a:cubicBezTo>
                  <a:pt x="2586038" y="776505"/>
                  <a:pt x="2543392" y="819150"/>
                  <a:pt x="2490787" y="819150"/>
                </a:cubicBezTo>
                <a:lnTo>
                  <a:pt x="28575" y="819150"/>
                </a:lnTo>
                <a:cubicBezTo>
                  <a:pt x="12804" y="819150"/>
                  <a:pt x="0" y="806346"/>
                  <a:pt x="0" y="790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solidFill>
            <a:srgbClr val="ffffff">
              <a:alpha val="3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0" name="Shape 19"/>
          <p:cNvSpPr/>
          <p:nvPr/>
        </p:nvSpPr>
        <p:spPr>
          <a:xfrm>
            <a:off x="6300720" y="3749040"/>
            <a:ext cx="28080" cy="818640"/>
          </a:xfrm>
          <a:custGeom>
            <a:avLst/>
            <a:gdLst>
              <a:gd name="textAreaLeft" fmla="*/ 0 w 28080"/>
              <a:gd name="textAreaRight" fmla="*/ 28440 w 28080"/>
              <a:gd name="textAreaTop" fmla="*/ 0 h 818640"/>
              <a:gd name="textAreaBottom" fmla="*/ 819000 h 818640"/>
            </a:gdLst>
            <a:ahLst/>
            <a:cxnLst/>
            <a:rect l="textAreaLeft" t="textAreaTop" r="textAreaRight" b="textAreaBottom"/>
            <a:pathLst>
              <a:path w="28575" h="819150">
                <a:moveTo>
                  <a:pt x="28575" y="0"/>
                </a:moveTo>
                <a:lnTo>
                  <a:pt x="28575" y="0"/>
                </a:lnTo>
                <a:lnTo>
                  <a:pt x="28575" y="819150"/>
                </a:lnTo>
                <a:lnTo>
                  <a:pt x="28575" y="819150"/>
                </a:lnTo>
                <a:cubicBezTo>
                  <a:pt x="12804" y="819150"/>
                  <a:pt x="0" y="806346"/>
                  <a:pt x="0" y="790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solidFill>
            <a:srgbClr val="5a9fd4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1" name="Text 20"/>
          <p:cNvSpPr/>
          <p:nvPr/>
        </p:nvSpPr>
        <p:spPr>
          <a:xfrm>
            <a:off x="6458040" y="3891960"/>
            <a:ext cx="2371320" cy="22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1350" strike="noStrike" u="none">
                <a:solidFill>
                  <a:srgbClr val="aaddff"/>
                </a:solidFill>
                <a:effectLst/>
                <a:uFillTx/>
                <a:latin typeface="MiSans"/>
                <a:ea typeface="MiSans"/>
              </a:rPr>
              <a:t>Плеер-остров</a:t>
            </a:r>
            <a:endParaRPr b="0" lang="ru-RU" sz="13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2" name="Text 21"/>
          <p:cNvSpPr/>
          <p:nvPr/>
        </p:nvSpPr>
        <p:spPr>
          <a:xfrm>
            <a:off x="6458040" y="4196520"/>
            <a:ext cx="2356920" cy="22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30000"/>
              </a:lnSpc>
            </a:pPr>
            <a:r>
              <a:rPr b="0" lang="en-US" sz="1130" strike="noStrike" u="none">
                <a:solidFill>
                  <a:srgbClr val="ffffff">
                    <a:alpha val="70000"/>
                  </a:srgbClr>
                </a:solidFill>
                <a:effectLst/>
                <a:uFillTx/>
                <a:latin typeface="MiSans"/>
                <a:ea typeface="MiSans"/>
              </a:rPr>
              <a:t>Компактная панель</a:t>
            </a:r>
            <a:endParaRPr b="0" lang="ru-RU" sz="113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3" name="Shape 22"/>
          <p:cNvSpPr/>
          <p:nvPr/>
        </p:nvSpPr>
        <p:spPr>
          <a:xfrm>
            <a:off x="9039240" y="3749040"/>
            <a:ext cx="2585520" cy="818640"/>
          </a:xfrm>
          <a:custGeom>
            <a:avLst/>
            <a:gdLst>
              <a:gd name="textAreaLeft" fmla="*/ 0 w 2585520"/>
              <a:gd name="textAreaRight" fmla="*/ 2585880 w 2585520"/>
              <a:gd name="textAreaTop" fmla="*/ 0 h 818640"/>
              <a:gd name="textAreaBottom" fmla="*/ 819000 h 818640"/>
            </a:gdLst>
            <a:ahLst/>
            <a:cxnLst/>
            <a:rect l="textAreaLeft" t="textAreaTop" r="textAreaRight" b="textAreaBottom"/>
            <a:pathLst>
              <a:path w="2586038" h="819150">
                <a:moveTo>
                  <a:pt x="28575" y="0"/>
                </a:moveTo>
                <a:lnTo>
                  <a:pt x="2490787" y="0"/>
                </a:lnTo>
                <a:cubicBezTo>
                  <a:pt x="2543392" y="0"/>
                  <a:pt x="2586038" y="42645"/>
                  <a:pt x="2586038" y="95251"/>
                </a:cubicBezTo>
                <a:lnTo>
                  <a:pt x="2586038" y="723899"/>
                </a:lnTo>
                <a:cubicBezTo>
                  <a:pt x="2586038" y="776505"/>
                  <a:pt x="2543392" y="819150"/>
                  <a:pt x="2490787" y="819150"/>
                </a:cubicBezTo>
                <a:lnTo>
                  <a:pt x="28575" y="819150"/>
                </a:lnTo>
                <a:cubicBezTo>
                  <a:pt x="12804" y="819150"/>
                  <a:pt x="0" y="806346"/>
                  <a:pt x="0" y="790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solidFill>
            <a:srgbClr val="ffffff">
              <a:alpha val="3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4" name="Shape 23"/>
          <p:cNvSpPr/>
          <p:nvPr/>
        </p:nvSpPr>
        <p:spPr>
          <a:xfrm>
            <a:off x="9039240" y="3749040"/>
            <a:ext cx="28080" cy="818640"/>
          </a:xfrm>
          <a:custGeom>
            <a:avLst/>
            <a:gdLst>
              <a:gd name="textAreaLeft" fmla="*/ 0 w 28080"/>
              <a:gd name="textAreaRight" fmla="*/ 28440 w 28080"/>
              <a:gd name="textAreaTop" fmla="*/ 0 h 818640"/>
              <a:gd name="textAreaBottom" fmla="*/ 819000 h 818640"/>
            </a:gdLst>
            <a:ahLst/>
            <a:cxnLst/>
            <a:rect l="textAreaLeft" t="textAreaTop" r="textAreaRight" b="textAreaBottom"/>
            <a:pathLst>
              <a:path w="28575" h="819150">
                <a:moveTo>
                  <a:pt x="28575" y="0"/>
                </a:moveTo>
                <a:lnTo>
                  <a:pt x="28575" y="0"/>
                </a:lnTo>
                <a:lnTo>
                  <a:pt x="28575" y="819150"/>
                </a:lnTo>
                <a:lnTo>
                  <a:pt x="28575" y="819150"/>
                </a:lnTo>
                <a:cubicBezTo>
                  <a:pt x="12804" y="819150"/>
                  <a:pt x="0" y="806346"/>
                  <a:pt x="0" y="790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solidFill>
            <a:srgbClr val="5a9fd4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5" name="Text 24"/>
          <p:cNvSpPr/>
          <p:nvPr/>
        </p:nvSpPr>
        <p:spPr>
          <a:xfrm>
            <a:off x="9196560" y="3891960"/>
            <a:ext cx="2371320" cy="22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1350" strike="noStrike" u="none">
                <a:solidFill>
                  <a:srgbClr val="aaddff"/>
                </a:solidFill>
                <a:effectLst/>
                <a:uFillTx/>
                <a:latin typeface="MiSans"/>
                <a:ea typeface="MiSans"/>
              </a:rPr>
              <a:t>Обложка трека</a:t>
            </a:r>
            <a:endParaRPr b="0" lang="ru-RU" sz="13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6" name="Text 25"/>
          <p:cNvSpPr/>
          <p:nvPr/>
        </p:nvSpPr>
        <p:spPr>
          <a:xfrm>
            <a:off x="9196560" y="4196520"/>
            <a:ext cx="2356920" cy="22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30000"/>
              </a:lnSpc>
            </a:pPr>
            <a:r>
              <a:rPr b="0" lang="en-US" sz="1130" strike="noStrike" u="none">
                <a:solidFill>
                  <a:srgbClr val="ffffff">
                    <a:alpha val="70000"/>
                  </a:srgbClr>
                </a:solidFill>
                <a:effectLst/>
                <a:uFillTx/>
                <a:latin typeface="MiSans"/>
                <a:ea typeface="MiSans"/>
              </a:rPr>
              <a:t>В развернутом виде</a:t>
            </a:r>
            <a:endParaRPr b="0" lang="ru-RU" sz="113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7" name="Shape 26"/>
          <p:cNvSpPr/>
          <p:nvPr/>
        </p:nvSpPr>
        <p:spPr>
          <a:xfrm>
            <a:off x="6300720" y="4710960"/>
            <a:ext cx="2585520" cy="818640"/>
          </a:xfrm>
          <a:custGeom>
            <a:avLst/>
            <a:gdLst>
              <a:gd name="textAreaLeft" fmla="*/ 0 w 2585520"/>
              <a:gd name="textAreaRight" fmla="*/ 2585880 w 2585520"/>
              <a:gd name="textAreaTop" fmla="*/ 0 h 818640"/>
              <a:gd name="textAreaBottom" fmla="*/ 819000 h 818640"/>
            </a:gdLst>
            <a:ahLst/>
            <a:cxnLst/>
            <a:rect l="textAreaLeft" t="textAreaTop" r="textAreaRight" b="textAreaBottom"/>
            <a:pathLst>
              <a:path w="2586038" h="819150">
                <a:moveTo>
                  <a:pt x="28575" y="0"/>
                </a:moveTo>
                <a:lnTo>
                  <a:pt x="2490787" y="0"/>
                </a:lnTo>
                <a:cubicBezTo>
                  <a:pt x="2543392" y="0"/>
                  <a:pt x="2586038" y="42645"/>
                  <a:pt x="2586038" y="95251"/>
                </a:cubicBezTo>
                <a:lnTo>
                  <a:pt x="2586038" y="723899"/>
                </a:lnTo>
                <a:cubicBezTo>
                  <a:pt x="2586038" y="776505"/>
                  <a:pt x="2543392" y="819150"/>
                  <a:pt x="2490787" y="819150"/>
                </a:cubicBezTo>
                <a:lnTo>
                  <a:pt x="28575" y="819150"/>
                </a:lnTo>
                <a:cubicBezTo>
                  <a:pt x="12804" y="819150"/>
                  <a:pt x="0" y="806346"/>
                  <a:pt x="0" y="790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solidFill>
            <a:srgbClr val="ffffff">
              <a:alpha val="3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8" name="Shape 27"/>
          <p:cNvSpPr/>
          <p:nvPr/>
        </p:nvSpPr>
        <p:spPr>
          <a:xfrm>
            <a:off x="6300720" y="4710960"/>
            <a:ext cx="28080" cy="818640"/>
          </a:xfrm>
          <a:custGeom>
            <a:avLst/>
            <a:gdLst>
              <a:gd name="textAreaLeft" fmla="*/ 0 w 28080"/>
              <a:gd name="textAreaRight" fmla="*/ 28440 w 28080"/>
              <a:gd name="textAreaTop" fmla="*/ 0 h 818640"/>
              <a:gd name="textAreaBottom" fmla="*/ 819000 h 818640"/>
            </a:gdLst>
            <a:ahLst/>
            <a:cxnLst/>
            <a:rect l="textAreaLeft" t="textAreaTop" r="textAreaRight" b="textAreaBottom"/>
            <a:pathLst>
              <a:path w="28575" h="819150">
                <a:moveTo>
                  <a:pt x="28575" y="0"/>
                </a:moveTo>
                <a:lnTo>
                  <a:pt x="28575" y="0"/>
                </a:lnTo>
                <a:lnTo>
                  <a:pt x="28575" y="819150"/>
                </a:lnTo>
                <a:lnTo>
                  <a:pt x="28575" y="819150"/>
                </a:lnTo>
                <a:cubicBezTo>
                  <a:pt x="12804" y="819150"/>
                  <a:pt x="0" y="806346"/>
                  <a:pt x="0" y="790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solidFill>
            <a:srgbClr val="5a9fd4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9" name="Text 28"/>
          <p:cNvSpPr/>
          <p:nvPr/>
        </p:nvSpPr>
        <p:spPr>
          <a:xfrm>
            <a:off x="6458040" y="4853880"/>
            <a:ext cx="2371320" cy="22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1350" strike="noStrike" u="none">
                <a:solidFill>
                  <a:srgbClr val="aaddff"/>
                </a:solidFill>
                <a:effectLst/>
                <a:uFillTx/>
                <a:latin typeface="MiSans"/>
                <a:ea typeface="MiSans"/>
              </a:rPr>
              <a:t>Свайп вверх</a:t>
            </a:r>
            <a:endParaRPr b="0" lang="ru-RU" sz="13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0" name="Text 29"/>
          <p:cNvSpPr/>
          <p:nvPr/>
        </p:nvSpPr>
        <p:spPr>
          <a:xfrm>
            <a:off x="6458040" y="5158800"/>
            <a:ext cx="2356920" cy="22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30000"/>
              </a:lnSpc>
            </a:pPr>
            <a:r>
              <a:rPr b="0" lang="en-US" sz="1130" strike="noStrike" u="none">
                <a:solidFill>
                  <a:srgbClr val="ffffff">
                    <a:alpha val="70000"/>
                  </a:srgbClr>
                </a:solidFill>
                <a:effectLst/>
                <a:uFillTx/>
                <a:latin typeface="MiSans"/>
                <a:ea typeface="MiSans"/>
              </a:rPr>
              <a:t>Развёртывание</a:t>
            </a:r>
            <a:endParaRPr b="0" lang="ru-RU" sz="113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f0f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0"/>
          <p:cNvSpPr/>
          <p:nvPr/>
        </p:nvSpPr>
        <p:spPr>
          <a:xfrm>
            <a:off x="0" y="0"/>
            <a:ext cx="12191760" cy="6857640"/>
          </a:xfrm>
          <a:custGeom>
            <a:avLst/>
            <a:gdLst>
              <a:gd name="textAreaLeft" fmla="*/ 0 w 12191760"/>
              <a:gd name="textAreaRight" fmla="*/ 12192120 w 12191760"/>
              <a:gd name="textAreaTop" fmla="*/ 0 h 6857640"/>
              <a:gd name="textAreaBottom" fmla="*/ 6858000 h 6857640"/>
            </a:gdLst>
            <a:ahLst/>
            <a:cxnLst/>
            <a:rect l="textAreaLeft" t="textAreaTop" r="textAreaRight" b="textAreaBottom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0">
            <a:gsLst>
              <a:gs pos="0">
                <a:srgbClr val="0a0912"/>
              </a:gs>
              <a:gs pos="100000">
                <a:srgbClr val="131322"/>
              </a:gs>
            </a:gsLst>
            <a:lin ang="54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2" name="Text 1"/>
          <p:cNvSpPr/>
          <p:nvPr/>
        </p:nvSpPr>
        <p:spPr>
          <a:xfrm>
            <a:off x="571680" y="476280"/>
            <a:ext cx="11229480" cy="48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850" strike="noStrike" u="none">
                <a:solidFill>
                  <a:srgbClr val="ffffff"/>
                </a:solidFill>
                <a:effectLst/>
                <a:uFillTx/>
                <a:latin typeface="Noto Sans SC"/>
                <a:ea typeface="Noto Sans SC"/>
              </a:rPr>
              <a:t>Скриншоты приложения</a:t>
            </a:r>
            <a:endParaRPr b="0" lang="ru-RU" sz="28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3" name="Text 3"/>
          <p:cNvSpPr/>
          <p:nvPr/>
        </p:nvSpPr>
        <p:spPr>
          <a:xfrm>
            <a:off x="664560" y="6024240"/>
            <a:ext cx="3295440" cy="27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30000"/>
              </a:lnSpc>
            </a:pPr>
            <a:r>
              <a:rPr b="0" lang="ru-RU" sz="1350" strike="noStrike" u="none">
                <a:solidFill>
                  <a:srgbClr val="ffffff">
                    <a:alpha val="80000"/>
                  </a:srgbClr>
                </a:solidFill>
                <a:effectLst/>
                <a:uFillTx/>
                <a:latin typeface="MiSans"/>
                <a:ea typeface="MiSans"/>
              </a:rPr>
              <a:t>Главный экран со списком треков</a:t>
            </a:r>
            <a:endParaRPr b="0" lang="ru-RU" sz="13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4" name="Text 5"/>
          <p:cNvSpPr/>
          <p:nvPr/>
        </p:nvSpPr>
        <p:spPr>
          <a:xfrm>
            <a:off x="4444560" y="6024240"/>
            <a:ext cx="3295440" cy="27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30000"/>
              </a:lnSpc>
            </a:pPr>
            <a:r>
              <a:rPr b="0" lang="ru-RU" sz="1350" strike="noStrike" u="none">
                <a:solidFill>
                  <a:srgbClr val="ffffff">
                    <a:alpha val="80000"/>
                  </a:srgbClr>
                </a:solidFill>
                <a:effectLst/>
                <a:uFillTx/>
                <a:latin typeface="MiSans"/>
                <a:ea typeface="MiSans"/>
              </a:rPr>
              <a:t>Полноэкранный плеер</a:t>
            </a:r>
            <a:endParaRPr b="0" lang="ru-RU" sz="13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5" name="Text 7"/>
          <p:cNvSpPr/>
          <p:nvPr/>
        </p:nvSpPr>
        <p:spPr>
          <a:xfrm>
            <a:off x="8224560" y="6024240"/>
            <a:ext cx="3295440" cy="27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30000"/>
              </a:lnSpc>
            </a:pPr>
            <a:r>
              <a:rPr b="0" lang="ru-RU" sz="1350" strike="noStrike" u="none">
                <a:solidFill>
                  <a:srgbClr val="ffffff">
                    <a:alpha val="80000"/>
                  </a:srgbClr>
                </a:solidFill>
                <a:effectLst/>
                <a:uFillTx/>
                <a:latin typeface="MiSans"/>
                <a:ea typeface="MiSans"/>
              </a:rPr>
              <a:t>5-полосный эквалайзер</a:t>
            </a:r>
            <a:endParaRPr b="0" lang="ru-RU" sz="13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56" name="" descr=""/>
          <p:cNvPicPr/>
          <p:nvPr/>
        </p:nvPicPr>
        <p:blipFill>
          <a:blip r:embed="rId1"/>
          <a:stretch/>
        </p:blipFill>
        <p:spPr>
          <a:xfrm>
            <a:off x="571320" y="1342800"/>
            <a:ext cx="3495600" cy="459720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57" name="" descr=""/>
          <p:cNvPicPr/>
          <p:nvPr/>
        </p:nvPicPr>
        <p:blipFill>
          <a:blip r:embed="rId2"/>
          <a:stretch/>
        </p:blipFill>
        <p:spPr>
          <a:xfrm>
            <a:off x="4349160" y="1342800"/>
            <a:ext cx="3495600" cy="459720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58" name="" descr=""/>
          <p:cNvPicPr/>
          <p:nvPr/>
        </p:nvPicPr>
        <p:blipFill>
          <a:blip r:embed="rId3"/>
          <a:stretch/>
        </p:blipFill>
        <p:spPr>
          <a:xfrm>
            <a:off x="8127720" y="1342800"/>
            <a:ext cx="3495600" cy="459720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f0f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0"/>
          <p:cNvSpPr/>
          <p:nvPr/>
        </p:nvSpPr>
        <p:spPr>
          <a:xfrm>
            <a:off x="0" y="0"/>
            <a:ext cx="12191760" cy="6859800"/>
          </a:xfrm>
          <a:custGeom>
            <a:avLst/>
            <a:gdLst>
              <a:gd name="textAreaLeft" fmla="*/ 0 w 12191760"/>
              <a:gd name="textAreaRight" fmla="*/ 12192120 w 12191760"/>
              <a:gd name="textAreaTop" fmla="*/ 0 h 6859800"/>
              <a:gd name="textAreaBottom" fmla="*/ 6860160 h 6859800"/>
            </a:gdLst>
            <a:ahLst/>
            <a:cxnLst/>
            <a:rect l="textAreaLeft" t="textAreaTop" r="textAreaRight" b="textAreaBottom"/>
            <a:pathLst>
              <a:path w="12192000" h="6860275">
                <a:moveTo>
                  <a:pt x="0" y="0"/>
                </a:moveTo>
                <a:lnTo>
                  <a:pt x="12192000" y="0"/>
                </a:lnTo>
                <a:lnTo>
                  <a:pt x="12192000" y="6860275"/>
                </a:lnTo>
                <a:lnTo>
                  <a:pt x="0" y="6860275"/>
                </a:lnTo>
                <a:lnTo>
                  <a:pt x="0" y="0"/>
                </a:lnTo>
                <a:close/>
              </a:path>
            </a:pathLst>
          </a:custGeom>
          <a:gradFill rotWithShape="0">
            <a:gsLst>
              <a:gs pos="0">
                <a:srgbClr val="0a0912"/>
              </a:gs>
              <a:gs pos="100000">
                <a:srgbClr val="131322"/>
              </a:gs>
            </a:gsLst>
            <a:lin ang="54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0" name="Text 1"/>
          <p:cNvSpPr/>
          <p:nvPr/>
        </p:nvSpPr>
        <p:spPr>
          <a:xfrm>
            <a:off x="545760" y="455040"/>
            <a:ext cx="11272680" cy="463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720" strike="noStrike" u="none">
                <a:solidFill>
                  <a:srgbClr val="ffffff"/>
                </a:solidFill>
                <a:effectLst/>
                <a:uFillTx/>
                <a:latin typeface="Noto Sans SC"/>
                <a:ea typeface="Noto Sans SC"/>
              </a:rPr>
              <a:t>Реализованные функции</a:t>
            </a:r>
            <a:endParaRPr b="0" lang="ru-RU" sz="272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1" name="Shape 2"/>
          <p:cNvSpPr/>
          <p:nvPr/>
        </p:nvSpPr>
        <p:spPr>
          <a:xfrm>
            <a:off x="564120" y="1283040"/>
            <a:ext cx="5440680" cy="882360"/>
          </a:xfrm>
          <a:custGeom>
            <a:avLst/>
            <a:gdLst>
              <a:gd name="textAreaLeft" fmla="*/ 0 w 5440680"/>
              <a:gd name="textAreaRight" fmla="*/ 5441040 w 5440680"/>
              <a:gd name="textAreaTop" fmla="*/ 0 h 882360"/>
              <a:gd name="textAreaBottom" fmla="*/ 882720 h 882360"/>
            </a:gdLst>
            <a:ahLst/>
            <a:cxnLst/>
            <a:rect l="textAreaLeft" t="textAreaTop" r="textAreaRight" b="textAreaBottom"/>
            <a:pathLst>
              <a:path w="5440907" h="882555">
                <a:moveTo>
                  <a:pt x="36394" y="0"/>
                </a:moveTo>
                <a:lnTo>
                  <a:pt x="5331727" y="0"/>
                </a:lnTo>
                <a:cubicBezTo>
                  <a:pt x="5392026" y="0"/>
                  <a:pt x="5440907" y="48882"/>
                  <a:pt x="5440907" y="109181"/>
                </a:cubicBezTo>
                <a:lnTo>
                  <a:pt x="5440907" y="773374"/>
                </a:lnTo>
                <a:cubicBezTo>
                  <a:pt x="5440907" y="833673"/>
                  <a:pt x="5392026" y="882555"/>
                  <a:pt x="5331727" y="882555"/>
                </a:cubicBezTo>
                <a:lnTo>
                  <a:pt x="36394" y="882555"/>
                </a:lnTo>
                <a:cubicBezTo>
                  <a:pt x="16294" y="882555"/>
                  <a:pt x="0" y="866261"/>
                  <a:pt x="0" y="846161"/>
                </a:cubicBezTo>
                <a:lnTo>
                  <a:pt x="0" y="36394"/>
                </a:lnTo>
                <a:cubicBezTo>
                  <a:pt x="0" y="16308"/>
                  <a:pt x="16308" y="0"/>
                  <a:pt x="36394" y="0"/>
                </a:cubicBezTo>
                <a:close/>
              </a:path>
            </a:pathLst>
          </a:custGeom>
          <a:solidFill>
            <a:srgbClr val="ffffff">
              <a:alpha val="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2" name="Shape 3"/>
          <p:cNvSpPr/>
          <p:nvPr/>
        </p:nvSpPr>
        <p:spPr>
          <a:xfrm>
            <a:off x="564120" y="1283040"/>
            <a:ext cx="36000" cy="882360"/>
          </a:xfrm>
          <a:custGeom>
            <a:avLst/>
            <a:gdLst>
              <a:gd name="textAreaLeft" fmla="*/ 0 w 36000"/>
              <a:gd name="textAreaRight" fmla="*/ 36360 w 36000"/>
              <a:gd name="textAreaTop" fmla="*/ 0 h 882360"/>
              <a:gd name="textAreaBottom" fmla="*/ 882720 h 882360"/>
            </a:gdLst>
            <a:ahLst/>
            <a:cxnLst/>
            <a:rect l="textAreaLeft" t="textAreaTop" r="textAreaRight" b="textAreaBottom"/>
            <a:pathLst>
              <a:path w="36394" h="882555">
                <a:moveTo>
                  <a:pt x="36394" y="0"/>
                </a:moveTo>
                <a:lnTo>
                  <a:pt x="36394" y="0"/>
                </a:lnTo>
                <a:lnTo>
                  <a:pt x="36394" y="882555"/>
                </a:lnTo>
                <a:lnTo>
                  <a:pt x="36394" y="882555"/>
                </a:lnTo>
                <a:cubicBezTo>
                  <a:pt x="16294" y="882555"/>
                  <a:pt x="0" y="866261"/>
                  <a:pt x="0" y="846161"/>
                </a:cubicBezTo>
                <a:lnTo>
                  <a:pt x="0" y="36394"/>
                </a:lnTo>
                <a:cubicBezTo>
                  <a:pt x="0" y="16308"/>
                  <a:pt x="16308" y="0"/>
                  <a:pt x="36394" y="0"/>
                </a:cubicBezTo>
                <a:close/>
              </a:path>
            </a:pathLst>
          </a:custGeom>
          <a:solidFill>
            <a:srgbClr val="8b7fd4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3" name="Text 4"/>
          <p:cNvSpPr/>
          <p:nvPr/>
        </p:nvSpPr>
        <p:spPr>
          <a:xfrm>
            <a:off x="782640" y="1446840"/>
            <a:ext cx="511308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1430" strike="noStrike" u="none">
                <a:solidFill>
                  <a:srgbClr val="c9b8ff"/>
                </a:solidFill>
                <a:effectLst/>
                <a:uFillTx/>
                <a:latin typeface="Noto Sans SC"/>
                <a:ea typeface="Noto Sans SC"/>
              </a:rPr>
              <a:t>Воспроизведение аудио</a:t>
            </a:r>
            <a:endParaRPr b="0" lang="ru-RU" sz="143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4" name="Text 5"/>
          <p:cNvSpPr/>
          <p:nvPr/>
        </p:nvSpPr>
        <p:spPr>
          <a:xfrm>
            <a:off x="782640" y="1765080"/>
            <a:ext cx="5094720" cy="23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30000"/>
              </a:lnSpc>
            </a:pPr>
            <a:r>
              <a:rPr b="0" lang="en-US" sz="1150" strike="noStrike" u="none">
                <a:solidFill>
                  <a:srgbClr val="ffffff">
                    <a:alpha val="70000"/>
                  </a:srgbClr>
                </a:solidFill>
                <a:effectLst/>
                <a:uFillTx/>
                <a:latin typeface="MiSans"/>
                <a:ea typeface="MiSans"/>
              </a:rPr>
              <a:t>Поддержка MP3, WAV, OGG, FLAC, AAC, M4A</a:t>
            </a:r>
            <a:endParaRPr b="0" lang="ru-RU" sz="11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5" name="Shape 6"/>
          <p:cNvSpPr/>
          <p:nvPr/>
        </p:nvSpPr>
        <p:spPr>
          <a:xfrm>
            <a:off x="6207120" y="1283040"/>
            <a:ext cx="5440680" cy="882360"/>
          </a:xfrm>
          <a:custGeom>
            <a:avLst/>
            <a:gdLst>
              <a:gd name="textAreaLeft" fmla="*/ 0 w 5440680"/>
              <a:gd name="textAreaRight" fmla="*/ 5441040 w 5440680"/>
              <a:gd name="textAreaTop" fmla="*/ 0 h 882360"/>
              <a:gd name="textAreaBottom" fmla="*/ 882720 h 882360"/>
            </a:gdLst>
            <a:ahLst/>
            <a:cxnLst/>
            <a:rect l="textAreaLeft" t="textAreaTop" r="textAreaRight" b="textAreaBottom"/>
            <a:pathLst>
              <a:path w="5440907" h="882555">
                <a:moveTo>
                  <a:pt x="36394" y="0"/>
                </a:moveTo>
                <a:lnTo>
                  <a:pt x="5331727" y="0"/>
                </a:lnTo>
                <a:cubicBezTo>
                  <a:pt x="5392026" y="0"/>
                  <a:pt x="5440907" y="48882"/>
                  <a:pt x="5440907" y="109181"/>
                </a:cubicBezTo>
                <a:lnTo>
                  <a:pt x="5440907" y="773374"/>
                </a:lnTo>
                <a:cubicBezTo>
                  <a:pt x="5440907" y="833673"/>
                  <a:pt x="5392026" y="882555"/>
                  <a:pt x="5331727" y="882555"/>
                </a:cubicBezTo>
                <a:lnTo>
                  <a:pt x="36394" y="882555"/>
                </a:lnTo>
                <a:cubicBezTo>
                  <a:pt x="16294" y="882555"/>
                  <a:pt x="0" y="866261"/>
                  <a:pt x="0" y="846161"/>
                </a:cubicBezTo>
                <a:lnTo>
                  <a:pt x="0" y="36394"/>
                </a:lnTo>
                <a:cubicBezTo>
                  <a:pt x="0" y="16308"/>
                  <a:pt x="16308" y="0"/>
                  <a:pt x="36394" y="0"/>
                </a:cubicBezTo>
                <a:close/>
              </a:path>
            </a:pathLst>
          </a:custGeom>
          <a:solidFill>
            <a:srgbClr val="ffffff">
              <a:alpha val="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6" name="Shape 7"/>
          <p:cNvSpPr/>
          <p:nvPr/>
        </p:nvSpPr>
        <p:spPr>
          <a:xfrm>
            <a:off x="6207120" y="1283040"/>
            <a:ext cx="36000" cy="882360"/>
          </a:xfrm>
          <a:custGeom>
            <a:avLst/>
            <a:gdLst>
              <a:gd name="textAreaLeft" fmla="*/ 0 w 36000"/>
              <a:gd name="textAreaRight" fmla="*/ 36360 w 36000"/>
              <a:gd name="textAreaTop" fmla="*/ 0 h 882360"/>
              <a:gd name="textAreaBottom" fmla="*/ 882720 h 882360"/>
            </a:gdLst>
            <a:ahLst/>
            <a:cxnLst/>
            <a:rect l="textAreaLeft" t="textAreaTop" r="textAreaRight" b="textAreaBottom"/>
            <a:pathLst>
              <a:path w="36394" h="882555">
                <a:moveTo>
                  <a:pt x="36394" y="0"/>
                </a:moveTo>
                <a:lnTo>
                  <a:pt x="36394" y="0"/>
                </a:lnTo>
                <a:lnTo>
                  <a:pt x="36394" y="882555"/>
                </a:lnTo>
                <a:lnTo>
                  <a:pt x="36394" y="882555"/>
                </a:lnTo>
                <a:cubicBezTo>
                  <a:pt x="16294" y="882555"/>
                  <a:pt x="0" y="866261"/>
                  <a:pt x="0" y="846161"/>
                </a:cubicBezTo>
                <a:lnTo>
                  <a:pt x="0" y="36394"/>
                </a:lnTo>
                <a:cubicBezTo>
                  <a:pt x="0" y="16308"/>
                  <a:pt x="16308" y="0"/>
                  <a:pt x="36394" y="0"/>
                </a:cubicBezTo>
                <a:close/>
              </a:path>
            </a:pathLst>
          </a:custGeom>
          <a:solidFill>
            <a:srgbClr val="8b7fd4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7" name="Text 8"/>
          <p:cNvSpPr/>
          <p:nvPr/>
        </p:nvSpPr>
        <p:spPr>
          <a:xfrm>
            <a:off x="6425640" y="1446840"/>
            <a:ext cx="511308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1430" strike="noStrike" u="none">
                <a:solidFill>
                  <a:srgbClr val="c9b8ff"/>
                </a:solidFill>
                <a:effectLst/>
                <a:uFillTx/>
                <a:latin typeface="Noto Sans SC"/>
                <a:ea typeface="Noto Sans SC"/>
              </a:rPr>
              <a:t>Управление плейлистом</a:t>
            </a:r>
            <a:endParaRPr b="0" lang="ru-RU" sz="143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8" name="Text 9"/>
          <p:cNvSpPr/>
          <p:nvPr/>
        </p:nvSpPr>
        <p:spPr>
          <a:xfrm>
            <a:off x="6425640" y="1765080"/>
            <a:ext cx="5094720" cy="23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30000"/>
              </a:lnSpc>
            </a:pPr>
            <a:r>
              <a:rPr b="0" lang="en-US" sz="1150" strike="noStrike" u="none">
                <a:solidFill>
                  <a:srgbClr val="ffffff">
                    <a:alpha val="70000"/>
                  </a:srgbClr>
                </a:solidFill>
                <a:effectLst/>
                <a:uFillTx/>
                <a:latin typeface="MiSans"/>
                <a:ea typeface="MiSans"/>
              </a:rPr>
              <a:t>Добавление, удаление треков с подтверждением</a:t>
            </a:r>
            <a:endParaRPr b="0" lang="ru-RU" sz="11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9" name="Shape 10"/>
          <p:cNvSpPr/>
          <p:nvPr/>
        </p:nvSpPr>
        <p:spPr>
          <a:xfrm>
            <a:off x="564120" y="2343600"/>
            <a:ext cx="5440680" cy="882360"/>
          </a:xfrm>
          <a:custGeom>
            <a:avLst/>
            <a:gdLst>
              <a:gd name="textAreaLeft" fmla="*/ 0 w 5440680"/>
              <a:gd name="textAreaRight" fmla="*/ 5441040 w 5440680"/>
              <a:gd name="textAreaTop" fmla="*/ 0 h 882360"/>
              <a:gd name="textAreaBottom" fmla="*/ 882720 h 882360"/>
            </a:gdLst>
            <a:ahLst/>
            <a:cxnLst/>
            <a:rect l="textAreaLeft" t="textAreaTop" r="textAreaRight" b="textAreaBottom"/>
            <a:pathLst>
              <a:path w="5440907" h="882555">
                <a:moveTo>
                  <a:pt x="36394" y="0"/>
                </a:moveTo>
                <a:lnTo>
                  <a:pt x="5331727" y="0"/>
                </a:lnTo>
                <a:cubicBezTo>
                  <a:pt x="5392026" y="0"/>
                  <a:pt x="5440907" y="48882"/>
                  <a:pt x="5440907" y="109181"/>
                </a:cubicBezTo>
                <a:lnTo>
                  <a:pt x="5440907" y="773374"/>
                </a:lnTo>
                <a:cubicBezTo>
                  <a:pt x="5440907" y="833673"/>
                  <a:pt x="5392026" y="882555"/>
                  <a:pt x="5331727" y="882555"/>
                </a:cubicBezTo>
                <a:lnTo>
                  <a:pt x="36394" y="882555"/>
                </a:lnTo>
                <a:cubicBezTo>
                  <a:pt x="16294" y="882555"/>
                  <a:pt x="0" y="866261"/>
                  <a:pt x="0" y="846161"/>
                </a:cubicBezTo>
                <a:lnTo>
                  <a:pt x="0" y="36394"/>
                </a:lnTo>
                <a:cubicBezTo>
                  <a:pt x="0" y="16308"/>
                  <a:pt x="16308" y="0"/>
                  <a:pt x="36394" y="0"/>
                </a:cubicBezTo>
                <a:close/>
              </a:path>
            </a:pathLst>
          </a:custGeom>
          <a:solidFill>
            <a:srgbClr val="ffffff">
              <a:alpha val="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0" name="Shape 11"/>
          <p:cNvSpPr/>
          <p:nvPr/>
        </p:nvSpPr>
        <p:spPr>
          <a:xfrm>
            <a:off x="564120" y="2343600"/>
            <a:ext cx="36000" cy="882360"/>
          </a:xfrm>
          <a:custGeom>
            <a:avLst/>
            <a:gdLst>
              <a:gd name="textAreaLeft" fmla="*/ 0 w 36000"/>
              <a:gd name="textAreaRight" fmla="*/ 36360 w 36000"/>
              <a:gd name="textAreaTop" fmla="*/ 0 h 882360"/>
              <a:gd name="textAreaBottom" fmla="*/ 882720 h 882360"/>
            </a:gdLst>
            <a:ahLst/>
            <a:cxnLst/>
            <a:rect l="textAreaLeft" t="textAreaTop" r="textAreaRight" b="textAreaBottom"/>
            <a:pathLst>
              <a:path w="36394" h="882555">
                <a:moveTo>
                  <a:pt x="36394" y="0"/>
                </a:moveTo>
                <a:lnTo>
                  <a:pt x="36394" y="0"/>
                </a:lnTo>
                <a:lnTo>
                  <a:pt x="36394" y="882555"/>
                </a:lnTo>
                <a:lnTo>
                  <a:pt x="36394" y="882555"/>
                </a:lnTo>
                <a:cubicBezTo>
                  <a:pt x="16294" y="882555"/>
                  <a:pt x="0" y="866261"/>
                  <a:pt x="0" y="846161"/>
                </a:cubicBezTo>
                <a:lnTo>
                  <a:pt x="0" y="36394"/>
                </a:lnTo>
                <a:cubicBezTo>
                  <a:pt x="0" y="16308"/>
                  <a:pt x="16308" y="0"/>
                  <a:pt x="36394" y="0"/>
                </a:cubicBezTo>
                <a:close/>
              </a:path>
            </a:pathLst>
          </a:custGeom>
          <a:solidFill>
            <a:srgbClr val="8b7fd4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1" name="Text 12"/>
          <p:cNvSpPr/>
          <p:nvPr/>
        </p:nvSpPr>
        <p:spPr>
          <a:xfrm>
            <a:off x="782640" y="2507400"/>
            <a:ext cx="511308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1430" strike="noStrike" u="none">
                <a:solidFill>
                  <a:srgbClr val="c9b8ff"/>
                </a:solidFill>
                <a:effectLst/>
                <a:uFillTx/>
                <a:latin typeface="Noto Sans SC"/>
                <a:ea typeface="Noto Sans SC"/>
              </a:rPr>
              <a:t>Поиск по трекам</a:t>
            </a:r>
            <a:endParaRPr b="0" lang="ru-RU" sz="143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2" name="Text 13"/>
          <p:cNvSpPr/>
          <p:nvPr/>
        </p:nvSpPr>
        <p:spPr>
          <a:xfrm>
            <a:off x="782640" y="2826000"/>
            <a:ext cx="5094720" cy="23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30000"/>
              </a:lnSpc>
            </a:pPr>
            <a:r>
              <a:rPr b="0" lang="en-US" sz="1150" strike="noStrike" u="none">
                <a:solidFill>
                  <a:srgbClr val="ffffff">
                    <a:alpha val="70000"/>
                  </a:srgbClr>
                </a:solidFill>
                <a:effectLst/>
                <a:uFillTx/>
                <a:latin typeface="MiSans"/>
                <a:ea typeface="MiSans"/>
              </a:rPr>
              <a:t>Фильтрация по названию и исполнителю</a:t>
            </a:r>
            <a:endParaRPr b="0" lang="ru-RU" sz="11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3" name="Shape 14"/>
          <p:cNvSpPr/>
          <p:nvPr/>
        </p:nvSpPr>
        <p:spPr>
          <a:xfrm>
            <a:off x="6207120" y="2343600"/>
            <a:ext cx="5440680" cy="882360"/>
          </a:xfrm>
          <a:custGeom>
            <a:avLst/>
            <a:gdLst>
              <a:gd name="textAreaLeft" fmla="*/ 0 w 5440680"/>
              <a:gd name="textAreaRight" fmla="*/ 5441040 w 5440680"/>
              <a:gd name="textAreaTop" fmla="*/ 0 h 882360"/>
              <a:gd name="textAreaBottom" fmla="*/ 882720 h 882360"/>
            </a:gdLst>
            <a:ahLst/>
            <a:cxnLst/>
            <a:rect l="textAreaLeft" t="textAreaTop" r="textAreaRight" b="textAreaBottom"/>
            <a:pathLst>
              <a:path w="5440907" h="882555">
                <a:moveTo>
                  <a:pt x="36394" y="0"/>
                </a:moveTo>
                <a:lnTo>
                  <a:pt x="5331727" y="0"/>
                </a:lnTo>
                <a:cubicBezTo>
                  <a:pt x="5392026" y="0"/>
                  <a:pt x="5440907" y="48882"/>
                  <a:pt x="5440907" y="109181"/>
                </a:cubicBezTo>
                <a:lnTo>
                  <a:pt x="5440907" y="773374"/>
                </a:lnTo>
                <a:cubicBezTo>
                  <a:pt x="5440907" y="833673"/>
                  <a:pt x="5392026" y="882555"/>
                  <a:pt x="5331727" y="882555"/>
                </a:cubicBezTo>
                <a:lnTo>
                  <a:pt x="36394" y="882555"/>
                </a:lnTo>
                <a:cubicBezTo>
                  <a:pt x="16294" y="882555"/>
                  <a:pt x="0" y="866261"/>
                  <a:pt x="0" y="846161"/>
                </a:cubicBezTo>
                <a:lnTo>
                  <a:pt x="0" y="36394"/>
                </a:lnTo>
                <a:cubicBezTo>
                  <a:pt x="0" y="16308"/>
                  <a:pt x="16308" y="0"/>
                  <a:pt x="36394" y="0"/>
                </a:cubicBezTo>
                <a:close/>
              </a:path>
            </a:pathLst>
          </a:custGeom>
          <a:solidFill>
            <a:srgbClr val="ffffff">
              <a:alpha val="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4" name="Shape 15"/>
          <p:cNvSpPr/>
          <p:nvPr/>
        </p:nvSpPr>
        <p:spPr>
          <a:xfrm>
            <a:off x="6207120" y="2343600"/>
            <a:ext cx="36000" cy="882360"/>
          </a:xfrm>
          <a:custGeom>
            <a:avLst/>
            <a:gdLst>
              <a:gd name="textAreaLeft" fmla="*/ 0 w 36000"/>
              <a:gd name="textAreaRight" fmla="*/ 36360 w 36000"/>
              <a:gd name="textAreaTop" fmla="*/ 0 h 882360"/>
              <a:gd name="textAreaBottom" fmla="*/ 882720 h 882360"/>
            </a:gdLst>
            <a:ahLst/>
            <a:cxnLst/>
            <a:rect l="textAreaLeft" t="textAreaTop" r="textAreaRight" b="textAreaBottom"/>
            <a:pathLst>
              <a:path w="36394" h="882555">
                <a:moveTo>
                  <a:pt x="36394" y="0"/>
                </a:moveTo>
                <a:lnTo>
                  <a:pt x="36394" y="0"/>
                </a:lnTo>
                <a:lnTo>
                  <a:pt x="36394" y="882555"/>
                </a:lnTo>
                <a:lnTo>
                  <a:pt x="36394" y="882555"/>
                </a:lnTo>
                <a:cubicBezTo>
                  <a:pt x="16294" y="882555"/>
                  <a:pt x="0" y="866261"/>
                  <a:pt x="0" y="846161"/>
                </a:cubicBezTo>
                <a:lnTo>
                  <a:pt x="0" y="36394"/>
                </a:lnTo>
                <a:cubicBezTo>
                  <a:pt x="0" y="16308"/>
                  <a:pt x="16308" y="0"/>
                  <a:pt x="36394" y="0"/>
                </a:cubicBezTo>
                <a:close/>
              </a:path>
            </a:pathLst>
          </a:custGeom>
          <a:solidFill>
            <a:srgbClr val="8b7fd4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5" name="Text 16"/>
          <p:cNvSpPr/>
          <p:nvPr/>
        </p:nvSpPr>
        <p:spPr>
          <a:xfrm>
            <a:off x="6425640" y="2507400"/>
            <a:ext cx="511308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1430" strike="noStrike" u="none">
                <a:solidFill>
                  <a:srgbClr val="c9b8ff"/>
                </a:solidFill>
                <a:effectLst/>
                <a:uFillTx/>
                <a:latin typeface="Noto Sans SC"/>
                <a:ea typeface="Noto Sans SC"/>
              </a:rPr>
              <a:t>Чтение метаданных</a:t>
            </a:r>
            <a:endParaRPr b="0" lang="ru-RU" sz="143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6" name="Text 17"/>
          <p:cNvSpPr/>
          <p:nvPr/>
        </p:nvSpPr>
        <p:spPr>
          <a:xfrm>
            <a:off x="6425640" y="2826000"/>
            <a:ext cx="5094720" cy="23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30000"/>
              </a:lnSpc>
            </a:pPr>
            <a:r>
              <a:rPr b="0" lang="en-US" sz="1150" strike="noStrike" u="none">
                <a:solidFill>
                  <a:srgbClr val="ffffff">
                    <a:alpha val="70000"/>
                  </a:srgbClr>
                </a:solidFill>
                <a:effectLst/>
                <a:uFillTx/>
                <a:latin typeface="MiSans"/>
                <a:ea typeface="MiSans"/>
              </a:rPr>
              <a:t>ID3, Vorbis Comment, MP4 tags через mutagen</a:t>
            </a:r>
            <a:endParaRPr b="0" lang="ru-RU" sz="11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7" name="Shape 18"/>
          <p:cNvSpPr/>
          <p:nvPr/>
        </p:nvSpPr>
        <p:spPr>
          <a:xfrm>
            <a:off x="564120" y="3404520"/>
            <a:ext cx="5440680" cy="882360"/>
          </a:xfrm>
          <a:custGeom>
            <a:avLst/>
            <a:gdLst>
              <a:gd name="textAreaLeft" fmla="*/ 0 w 5440680"/>
              <a:gd name="textAreaRight" fmla="*/ 5441040 w 5440680"/>
              <a:gd name="textAreaTop" fmla="*/ 0 h 882360"/>
              <a:gd name="textAreaBottom" fmla="*/ 882720 h 882360"/>
            </a:gdLst>
            <a:ahLst/>
            <a:cxnLst/>
            <a:rect l="textAreaLeft" t="textAreaTop" r="textAreaRight" b="textAreaBottom"/>
            <a:pathLst>
              <a:path w="5440907" h="882555">
                <a:moveTo>
                  <a:pt x="36394" y="0"/>
                </a:moveTo>
                <a:lnTo>
                  <a:pt x="5331727" y="0"/>
                </a:lnTo>
                <a:cubicBezTo>
                  <a:pt x="5392026" y="0"/>
                  <a:pt x="5440907" y="48882"/>
                  <a:pt x="5440907" y="109181"/>
                </a:cubicBezTo>
                <a:lnTo>
                  <a:pt x="5440907" y="773374"/>
                </a:lnTo>
                <a:cubicBezTo>
                  <a:pt x="5440907" y="833673"/>
                  <a:pt x="5392026" y="882555"/>
                  <a:pt x="5331727" y="882555"/>
                </a:cubicBezTo>
                <a:lnTo>
                  <a:pt x="36394" y="882555"/>
                </a:lnTo>
                <a:cubicBezTo>
                  <a:pt x="16294" y="882555"/>
                  <a:pt x="0" y="866261"/>
                  <a:pt x="0" y="846161"/>
                </a:cubicBezTo>
                <a:lnTo>
                  <a:pt x="0" y="36394"/>
                </a:lnTo>
                <a:cubicBezTo>
                  <a:pt x="0" y="16308"/>
                  <a:pt x="16308" y="0"/>
                  <a:pt x="36394" y="0"/>
                </a:cubicBezTo>
                <a:close/>
              </a:path>
            </a:pathLst>
          </a:custGeom>
          <a:solidFill>
            <a:srgbClr val="ffffff">
              <a:alpha val="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8" name="Shape 19"/>
          <p:cNvSpPr/>
          <p:nvPr/>
        </p:nvSpPr>
        <p:spPr>
          <a:xfrm>
            <a:off x="564120" y="3404520"/>
            <a:ext cx="36000" cy="882360"/>
          </a:xfrm>
          <a:custGeom>
            <a:avLst/>
            <a:gdLst>
              <a:gd name="textAreaLeft" fmla="*/ 0 w 36000"/>
              <a:gd name="textAreaRight" fmla="*/ 36360 w 36000"/>
              <a:gd name="textAreaTop" fmla="*/ 0 h 882360"/>
              <a:gd name="textAreaBottom" fmla="*/ 882720 h 882360"/>
            </a:gdLst>
            <a:ahLst/>
            <a:cxnLst/>
            <a:rect l="textAreaLeft" t="textAreaTop" r="textAreaRight" b="textAreaBottom"/>
            <a:pathLst>
              <a:path w="36394" h="882555">
                <a:moveTo>
                  <a:pt x="36394" y="0"/>
                </a:moveTo>
                <a:lnTo>
                  <a:pt x="36394" y="0"/>
                </a:lnTo>
                <a:lnTo>
                  <a:pt x="36394" y="882555"/>
                </a:lnTo>
                <a:lnTo>
                  <a:pt x="36394" y="882555"/>
                </a:lnTo>
                <a:cubicBezTo>
                  <a:pt x="16294" y="882555"/>
                  <a:pt x="0" y="866261"/>
                  <a:pt x="0" y="846161"/>
                </a:cubicBezTo>
                <a:lnTo>
                  <a:pt x="0" y="36394"/>
                </a:lnTo>
                <a:cubicBezTo>
                  <a:pt x="0" y="16308"/>
                  <a:pt x="16308" y="0"/>
                  <a:pt x="36394" y="0"/>
                </a:cubicBezTo>
                <a:close/>
              </a:path>
            </a:pathLst>
          </a:custGeom>
          <a:solidFill>
            <a:srgbClr val="8b7fd4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9" name="Text 20"/>
          <p:cNvSpPr/>
          <p:nvPr/>
        </p:nvSpPr>
        <p:spPr>
          <a:xfrm>
            <a:off x="782640" y="3568320"/>
            <a:ext cx="511308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1430" strike="noStrike" u="none">
                <a:solidFill>
                  <a:srgbClr val="c9b8ff"/>
                </a:solidFill>
                <a:effectLst/>
                <a:uFillTx/>
                <a:latin typeface="Noto Sans SC"/>
                <a:ea typeface="Noto Sans SC"/>
              </a:rPr>
              <a:t>5-полосный эквалайзер</a:t>
            </a:r>
            <a:endParaRPr b="0" lang="ru-RU" sz="143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80" name="Text 21"/>
          <p:cNvSpPr/>
          <p:nvPr/>
        </p:nvSpPr>
        <p:spPr>
          <a:xfrm>
            <a:off x="782640" y="3886920"/>
            <a:ext cx="5094720" cy="23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30000"/>
              </a:lnSpc>
            </a:pPr>
            <a:r>
              <a:rPr b="0" lang="en-US" sz="1150" strike="noStrike" u="none">
                <a:solidFill>
                  <a:srgbClr val="ffffff">
                    <a:alpha val="70000"/>
                  </a:srgbClr>
                </a:solidFill>
                <a:effectLst/>
                <a:uFillTx/>
                <a:latin typeface="MiSans"/>
                <a:ea typeface="MiSans"/>
              </a:rPr>
              <a:t>60Hz, 250Hz, 1kHz, 4kHz, 16kHz с графиком</a:t>
            </a:r>
            <a:endParaRPr b="0" lang="ru-RU" sz="11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81" name="Shape 22"/>
          <p:cNvSpPr/>
          <p:nvPr/>
        </p:nvSpPr>
        <p:spPr>
          <a:xfrm>
            <a:off x="6207120" y="3404520"/>
            <a:ext cx="5440680" cy="882360"/>
          </a:xfrm>
          <a:custGeom>
            <a:avLst/>
            <a:gdLst>
              <a:gd name="textAreaLeft" fmla="*/ 0 w 5440680"/>
              <a:gd name="textAreaRight" fmla="*/ 5441040 w 5440680"/>
              <a:gd name="textAreaTop" fmla="*/ 0 h 882360"/>
              <a:gd name="textAreaBottom" fmla="*/ 882720 h 882360"/>
            </a:gdLst>
            <a:ahLst/>
            <a:cxnLst/>
            <a:rect l="textAreaLeft" t="textAreaTop" r="textAreaRight" b="textAreaBottom"/>
            <a:pathLst>
              <a:path w="5440907" h="882555">
                <a:moveTo>
                  <a:pt x="36394" y="0"/>
                </a:moveTo>
                <a:lnTo>
                  <a:pt x="5331727" y="0"/>
                </a:lnTo>
                <a:cubicBezTo>
                  <a:pt x="5392026" y="0"/>
                  <a:pt x="5440907" y="48882"/>
                  <a:pt x="5440907" y="109181"/>
                </a:cubicBezTo>
                <a:lnTo>
                  <a:pt x="5440907" y="773374"/>
                </a:lnTo>
                <a:cubicBezTo>
                  <a:pt x="5440907" y="833673"/>
                  <a:pt x="5392026" y="882555"/>
                  <a:pt x="5331727" y="882555"/>
                </a:cubicBezTo>
                <a:lnTo>
                  <a:pt x="36394" y="882555"/>
                </a:lnTo>
                <a:cubicBezTo>
                  <a:pt x="16294" y="882555"/>
                  <a:pt x="0" y="866261"/>
                  <a:pt x="0" y="846161"/>
                </a:cubicBezTo>
                <a:lnTo>
                  <a:pt x="0" y="36394"/>
                </a:lnTo>
                <a:cubicBezTo>
                  <a:pt x="0" y="16308"/>
                  <a:pt x="16308" y="0"/>
                  <a:pt x="36394" y="0"/>
                </a:cubicBezTo>
                <a:close/>
              </a:path>
            </a:pathLst>
          </a:custGeom>
          <a:solidFill>
            <a:srgbClr val="ffffff">
              <a:alpha val="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2" name="Shape 23"/>
          <p:cNvSpPr/>
          <p:nvPr/>
        </p:nvSpPr>
        <p:spPr>
          <a:xfrm>
            <a:off x="6207120" y="3404520"/>
            <a:ext cx="36000" cy="882360"/>
          </a:xfrm>
          <a:custGeom>
            <a:avLst/>
            <a:gdLst>
              <a:gd name="textAreaLeft" fmla="*/ 0 w 36000"/>
              <a:gd name="textAreaRight" fmla="*/ 36360 w 36000"/>
              <a:gd name="textAreaTop" fmla="*/ 0 h 882360"/>
              <a:gd name="textAreaBottom" fmla="*/ 882720 h 882360"/>
            </a:gdLst>
            <a:ahLst/>
            <a:cxnLst/>
            <a:rect l="textAreaLeft" t="textAreaTop" r="textAreaRight" b="textAreaBottom"/>
            <a:pathLst>
              <a:path w="36394" h="882555">
                <a:moveTo>
                  <a:pt x="36394" y="0"/>
                </a:moveTo>
                <a:lnTo>
                  <a:pt x="36394" y="0"/>
                </a:lnTo>
                <a:lnTo>
                  <a:pt x="36394" y="882555"/>
                </a:lnTo>
                <a:lnTo>
                  <a:pt x="36394" y="882555"/>
                </a:lnTo>
                <a:cubicBezTo>
                  <a:pt x="16294" y="882555"/>
                  <a:pt x="0" y="866261"/>
                  <a:pt x="0" y="846161"/>
                </a:cubicBezTo>
                <a:lnTo>
                  <a:pt x="0" y="36394"/>
                </a:lnTo>
                <a:cubicBezTo>
                  <a:pt x="0" y="16308"/>
                  <a:pt x="16308" y="0"/>
                  <a:pt x="36394" y="0"/>
                </a:cubicBezTo>
                <a:close/>
              </a:path>
            </a:pathLst>
          </a:custGeom>
          <a:solidFill>
            <a:srgbClr val="8b7fd4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83" name="Text 24"/>
          <p:cNvSpPr/>
          <p:nvPr/>
        </p:nvSpPr>
        <p:spPr>
          <a:xfrm>
            <a:off x="6425640" y="3568320"/>
            <a:ext cx="511308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1430" strike="noStrike" u="none">
                <a:solidFill>
                  <a:srgbClr val="c9b8ff"/>
                </a:solidFill>
                <a:effectLst/>
                <a:uFillTx/>
                <a:latin typeface="Noto Sans SC"/>
                <a:ea typeface="Noto Sans SC"/>
              </a:rPr>
              <a:t>Управление воспроизведением</a:t>
            </a:r>
            <a:endParaRPr b="0" lang="ru-RU" sz="143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84" name="Text 25"/>
          <p:cNvSpPr/>
          <p:nvPr/>
        </p:nvSpPr>
        <p:spPr>
          <a:xfrm>
            <a:off x="6425640" y="3886920"/>
            <a:ext cx="5094720" cy="23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30000"/>
              </a:lnSpc>
            </a:pPr>
            <a:r>
              <a:rPr b="0" lang="en-US" sz="1150" strike="noStrike" u="none">
                <a:solidFill>
                  <a:srgbClr val="ffffff">
                    <a:alpha val="70000"/>
                  </a:srgbClr>
                </a:solidFill>
                <a:effectLst/>
                <a:uFillTx/>
                <a:latin typeface="MiSans"/>
                <a:ea typeface="MiSans"/>
              </a:rPr>
              <a:t>Play/Pause, Prev/Next, Seek, Volume</a:t>
            </a:r>
            <a:endParaRPr b="0" lang="ru-RU" sz="11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85" name="Shape 26"/>
          <p:cNvSpPr/>
          <p:nvPr/>
        </p:nvSpPr>
        <p:spPr>
          <a:xfrm>
            <a:off x="564120" y="4465440"/>
            <a:ext cx="5440680" cy="882360"/>
          </a:xfrm>
          <a:custGeom>
            <a:avLst/>
            <a:gdLst>
              <a:gd name="textAreaLeft" fmla="*/ 0 w 5440680"/>
              <a:gd name="textAreaRight" fmla="*/ 5441040 w 5440680"/>
              <a:gd name="textAreaTop" fmla="*/ 0 h 882360"/>
              <a:gd name="textAreaBottom" fmla="*/ 882720 h 882360"/>
            </a:gdLst>
            <a:ahLst/>
            <a:cxnLst/>
            <a:rect l="textAreaLeft" t="textAreaTop" r="textAreaRight" b="textAreaBottom"/>
            <a:pathLst>
              <a:path w="5440907" h="882555">
                <a:moveTo>
                  <a:pt x="36394" y="0"/>
                </a:moveTo>
                <a:lnTo>
                  <a:pt x="5331727" y="0"/>
                </a:lnTo>
                <a:cubicBezTo>
                  <a:pt x="5392026" y="0"/>
                  <a:pt x="5440907" y="48882"/>
                  <a:pt x="5440907" y="109181"/>
                </a:cubicBezTo>
                <a:lnTo>
                  <a:pt x="5440907" y="773374"/>
                </a:lnTo>
                <a:cubicBezTo>
                  <a:pt x="5440907" y="833673"/>
                  <a:pt x="5392026" y="882555"/>
                  <a:pt x="5331727" y="882555"/>
                </a:cubicBezTo>
                <a:lnTo>
                  <a:pt x="36394" y="882555"/>
                </a:lnTo>
                <a:cubicBezTo>
                  <a:pt x="16294" y="882555"/>
                  <a:pt x="0" y="866261"/>
                  <a:pt x="0" y="846161"/>
                </a:cubicBezTo>
                <a:lnTo>
                  <a:pt x="0" y="36394"/>
                </a:lnTo>
                <a:cubicBezTo>
                  <a:pt x="0" y="16308"/>
                  <a:pt x="16308" y="0"/>
                  <a:pt x="36394" y="0"/>
                </a:cubicBezTo>
                <a:close/>
              </a:path>
            </a:pathLst>
          </a:custGeom>
          <a:solidFill>
            <a:srgbClr val="ffffff">
              <a:alpha val="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6" name="Shape 27"/>
          <p:cNvSpPr/>
          <p:nvPr/>
        </p:nvSpPr>
        <p:spPr>
          <a:xfrm>
            <a:off x="564120" y="4465440"/>
            <a:ext cx="36000" cy="882360"/>
          </a:xfrm>
          <a:custGeom>
            <a:avLst/>
            <a:gdLst>
              <a:gd name="textAreaLeft" fmla="*/ 0 w 36000"/>
              <a:gd name="textAreaRight" fmla="*/ 36360 w 36000"/>
              <a:gd name="textAreaTop" fmla="*/ 0 h 882360"/>
              <a:gd name="textAreaBottom" fmla="*/ 882720 h 882360"/>
            </a:gdLst>
            <a:ahLst/>
            <a:cxnLst/>
            <a:rect l="textAreaLeft" t="textAreaTop" r="textAreaRight" b="textAreaBottom"/>
            <a:pathLst>
              <a:path w="36394" h="882555">
                <a:moveTo>
                  <a:pt x="36394" y="0"/>
                </a:moveTo>
                <a:lnTo>
                  <a:pt x="36394" y="0"/>
                </a:lnTo>
                <a:lnTo>
                  <a:pt x="36394" y="882555"/>
                </a:lnTo>
                <a:lnTo>
                  <a:pt x="36394" y="882555"/>
                </a:lnTo>
                <a:cubicBezTo>
                  <a:pt x="16294" y="882555"/>
                  <a:pt x="0" y="866261"/>
                  <a:pt x="0" y="846161"/>
                </a:cubicBezTo>
                <a:lnTo>
                  <a:pt x="0" y="36394"/>
                </a:lnTo>
                <a:cubicBezTo>
                  <a:pt x="0" y="16308"/>
                  <a:pt x="16308" y="0"/>
                  <a:pt x="36394" y="0"/>
                </a:cubicBezTo>
                <a:close/>
              </a:path>
            </a:pathLst>
          </a:custGeom>
          <a:solidFill>
            <a:srgbClr val="8b7fd4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87" name="Text 28"/>
          <p:cNvSpPr/>
          <p:nvPr/>
        </p:nvSpPr>
        <p:spPr>
          <a:xfrm>
            <a:off x="782640" y="4629240"/>
            <a:ext cx="511308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1430" strike="noStrike" u="none">
                <a:solidFill>
                  <a:srgbClr val="c9b8ff"/>
                </a:solidFill>
                <a:effectLst/>
                <a:uFillTx/>
                <a:latin typeface="Noto Sans SC"/>
                <a:ea typeface="Noto Sans SC"/>
              </a:rPr>
              <a:t>Режим повтора</a:t>
            </a:r>
            <a:endParaRPr b="0" lang="ru-RU" sz="143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88" name="Text 29"/>
          <p:cNvSpPr/>
          <p:nvPr/>
        </p:nvSpPr>
        <p:spPr>
          <a:xfrm>
            <a:off x="782640" y="4947480"/>
            <a:ext cx="5094720" cy="23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30000"/>
              </a:lnSpc>
            </a:pPr>
            <a:r>
              <a:rPr b="0" lang="en-US" sz="1150" strike="noStrike" u="none">
                <a:solidFill>
                  <a:srgbClr val="ffffff">
                    <a:alpha val="70000"/>
                  </a:srgbClr>
                </a:solidFill>
                <a:effectLst/>
                <a:uFillTx/>
                <a:latin typeface="MiSans"/>
                <a:ea typeface="MiSans"/>
              </a:rPr>
              <a:t>Повтор текущего трека</a:t>
            </a:r>
            <a:endParaRPr b="0" lang="ru-RU" sz="11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89" name="Shape 30"/>
          <p:cNvSpPr/>
          <p:nvPr/>
        </p:nvSpPr>
        <p:spPr>
          <a:xfrm>
            <a:off x="6207120" y="4465440"/>
            <a:ext cx="5440680" cy="882360"/>
          </a:xfrm>
          <a:custGeom>
            <a:avLst/>
            <a:gdLst>
              <a:gd name="textAreaLeft" fmla="*/ 0 w 5440680"/>
              <a:gd name="textAreaRight" fmla="*/ 5441040 w 5440680"/>
              <a:gd name="textAreaTop" fmla="*/ 0 h 882360"/>
              <a:gd name="textAreaBottom" fmla="*/ 882720 h 882360"/>
            </a:gdLst>
            <a:ahLst/>
            <a:cxnLst/>
            <a:rect l="textAreaLeft" t="textAreaTop" r="textAreaRight" b="textAreaBottom"/>
            <a:pathLst>
              <a:path w="5440907" h="882555">
                <a:moveTo>
                  <a:pt x="36394" y="0"/>
                </a:moveTo>
                <a:lnTo>
                  <a:pt x="5331727" y="0"/>
                </a:lnTo>
                <a:cubicBezTo>
                  <a:pt x="5392026" y="0"/>
                  <a:pt x="5440907" y="48882"/>
                  <a:pt x="5440907" y="109181"/>
                </a:cubicBezTo>
                <a:lnTo>
                  <a:pt x="5440907" y="773374"/>
                </a:lnTo>
                <a:cubicBezTo>
                  <a:pt x="5440907" y="833673"/>
                  <a:pt x="5392026" y="882555"/>
                  <a:pt x="5331727" y="882555"/>
                </a:cubicBezTo>
                <a:lnTo>
                  <a:pt x="36394" y="882555"/>
                </a:lnTo>
                <a:cubicBezTo>
                  <a:pt x="16294" y="882555"/>
                  <a:pt x="0" y="866261"/>
                  <a:pt x="0" y="846161"/>
                </a:cubicBezTo>
                <a:lnTo>
                  <a:pt x="0" y="36394"/>
                </a:lnTo>
                <a:cubicBezTo>
                  <a:pt x="0" y="16308"/>
                  <a:pt x="16308" y="0"/>
                  <a:pt x="36394" y="0"/>
                </a:cubicBezTo>
                <a:close/>
              </a:path>
            </a:pathLst>
          </a:custGeom>
          <a:solidFill>
            <a:srgbClr val="ffffff">
              <a:alpha val="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0" name="Shape 31"/>
          <p:cNvSpPr/>
          <p:nvPr/>
        </p:nvSpPr>
        <p:spPr>
          <a:xfrm>
            <a:off x="6207120" y="4465440"/>
            <a:ext cx="36000" cy="882360"/>
          </a:xfrm>
          <a:custGeom>
            <a:avLst/>
            <a:gdLst>
              <a:gd name="textAreaLeft" fmla="*/ 0 w 36000"/>
              <a:gd name="textAreaRight" fmla="*/ 36360 w 36000"/>
              <a:gd name="textAreaTop" fmla="*/ 0 h 882360"/>
              <a:gd name="textAreaBottom" fmla="*/ 882720 h 882360"/>
            </a:gdLst>
            <a:ahLst/>
            <a:cxnLst/>
            <a:rect l="textAreaLeft" t="textAreaTop" r="textAreaRight" b="textAreaBottom"/>
            <a:pathLst>
              <a:path w="36394" h="882555">
                <a:moveTo>
                  <a:pt x="36394" y="0"/>
                </a:moveTo>
                <a:lnTo>
                  <a:pt x="36394" y="0"/>
                </a:lnTo>
                <a:lnTo>
                  <a:pt x="36394" y="882555"/>
                </a:lnTo>
                <a:lnTo>
                  <a:pt x="36394" y="882555"/>
                </a:lnTo>
                <a:cubicBezTo>
                  <a:pt x="16294" y="882555"/>
                  <a:pt x="0" y="866261"/>
                  <a:pt x="0" y="846161"/>
                </a:cubicBezTo>
                <a:lnTo>
                  <a:pt x="0" y="36394"/>
                </a:lnTo>
                <a:cubicBezTo>
                  <a:pt x="0" y="16308"/>
                  <a:pt x="16308" y="0"/>
                  <a:pt x="36394" y="0"/>
                </a:cubicBezTo>
                <a:close/>
              </a:path>
            </a:pathLst>
          </a:custGeom>
          <a:solidFill>
            <a:srgbClr val="8b7fd4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1" name="Text 32"/>
          <p:cNvSpPr/>
          <p:nvPr/>
        </p:nvSpPr>
        <p:spPr>
          <a:xfrm>
            <a:off x="6425640" y="4629240"/>
            <a:ext cx="511308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1430" strike="noStrike" u="none">
                <a:solidFill>
                  <a:srgbClr val="c9b8ff"/>
                </a:solidFill>
                <a:effectLst/>
                <a:uFillTx/>
                <a:latin typeface="Noto Sans SC"/>
                <a:ea typeface="Noto Sans SC"/>
              </a:rPr>
              <a:t>Сохранение состояния</a:t>
            </a:r>
            <a:endParaRPr b="0" lang="ru-RU" sz="143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2" name="Text 33"/>
          <p:cNvSpPr/>
          <p:nvPr/>
        </p:nvSpPr>
        <p:spPr>
          <a:xfrm>
            <a:off x="6425640" y="4947480"/>
            <a:ext cx="5094720" cy="23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30000"/>
              </a:lnSpc>
            </a:pPr>
            <a:r>
              <a:rPr b="0" lang="en-US" sz="1150" strike="noStrike" u="none">
                <a:solidFill>
                  <a:srgbClr val="ffffff">
                    <a:alpha val="70000"/>
                  </a:srgbClr>
                </a:solidFill>
                <a:effectLst/>
                <a:uFillTx/>
                <a:latin typeface="MiSans"/>
                <a:ea typeface="MiSans"/>
              </a:rPr>
              <a:t>Плейлист сохраняется между сессиями</a:t>
            </a:r>
            <a:endParaRPr b="0" lang="ru-RU" sz="11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3" name="Shape 34"/>
          <p:cNvSpPr/>
          <p:nvPr/>
        </p:nvSpPr>
        <p:spPr>
          <a:xfrm>
            <a:off x="564120" y="5526360"/>
            <a:ext cx="5440680" cy="882360"/>
          </a:xfrm>
          <a:custGeom>
            <a:avLst/>
            <a:gdLst>
              <a:gd name="textAreaLeft" fmla="*/ 0 w 5440680"/>
              <a:gd name="textAreaRight" fmla="*/ 5441040 w 5440680"/>
              <a:gd name="textAreaTop" fmla="*/ 0 h 882360"/>
              <a:gd name="textAreaBottom" fmla="*/ 882720 h 882360"/>
            </a:gdLst>
            <a:ahLst/>
            <a:cxnLst/>
            <a:rect l="textAreaLeft" t="textAreaTop" r="textAreaRight" b="textAreaBottom"/>
            <a:pathLst>
              <a:path w="5440907" h="882555">
                <a:moveTo>
                  <a:pt x="36394" y="0"/>
                </a:moveTo>
                <a:lnTo>
                  <a:pt x="5331727" y="0"/>
                </a:lnTo>
                <a:cubicBezTo>
                  <a:pt x="5392026" y="0"/>
                  <a:pt x="5440907" y="48882"/>
                  <a:pt x="5440907" y="109181"/>
                </a:cubicBezTo>
                <a:lnTo>
                  <a:pt x="5440907" y="773374"/>
                </a:lnTo>
                <a:cubicBezTo>
                  <a:pt x="5440907" y="833673"/>
                  <a:pt x="5392026" y="882555"/>
                  <a:pt x="5331727" y="882555"/>
                </a:cubicBezTo>
                <a:lnTo>
                  <a:pt x="36394" y="882555"/>
                </a:lnTo>
                <a:cubicBezTo>
                  <a:pt x="16294" y="882555"/>
                  <a:pt x="0" y="866261"/>
                  <a:pt x="0" y="846161"/>
                </a:cubicBezTo>
                <a:lnTo>
                  <a:pt x="0" y="36394"/>
                </a:lnTo>
                <a:cubicBezTo>
                  <a:pt x="0" y="16308"/>
                  <a:pt x="16308" y="0"/>
                  <a:pt x="36394" y="0"/>
                </a:cubicBezTo>
                <a:close/>
              </a:path>
            </a:pathLst>
          </a:custGeom>
          <a:solidFill>
            <a:srgbClr val="ffffff">
              <a:alpha val="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4" name="Shape 35"/>
          <p:cNvSpPr/>
          <p:nvPr/>
        </p:nvSpPr>
        <p:spPr>
          <a:xfrm>
            <a:off x="564120" y="5526360"/>
            <a:ext cx="36000" cy="882360"/>
          </a:xfrm>
          <a:custGeom>
            <a:avLst/>
            <a:gdLst>
              <a:gd name="textAreaLeft" fmla="*/ 0 w 36000"/>
              <a:gd name="textAreaRight" fmla="*/ 36360 w 36000"/>
              <a:gd name="textAreaTop" fmla="*/ 0 h 882360"/>
              <a:gd name="textAreaBottom" fmla="*/ 882720 h 882360"/>
            </a:gdLst>
            <a:ahLst/>
            <a:cxnLst/>
            <a:rect l="textAreaLeft" t="textAreaTop" r="textAreaRight" b="textAreaBottom"/>
            <a:pathLst>
              <a:path w="36394" h="882555">
                <a:moveTo>
                  <a:pt x="36394" y="0"/>
                </a:moveTo>
                <a:lnTo>
                  <a:pt x="36394" y="0"/>
                </a:lnTo>
                <a:lnTo>
                  <a:pt x="36394" y="882555"/>
                </a:lnTo>
                <a:lnTo>
                  <a:pt x="36394" y="882555"/>
                </a:lnTo>
                <a:cubicBezTo>
                  <a:pt x="16294" y="882555"/>
                  <a:pt x="0" y="866261"/>
                  <a:pt x="0" y="846161"/>
                </a:cubicBezTo>
                <a:lnTo>
                  <a:pt x="0" y="36394"/>
                </a:lnTo>
                <a:cubicBezTo>
                  <a:pt x="0" y="16308"/>
                  <a:pt x="16308" y="0"/>
                  <a:pt x="36394" y="0"/>
                </a:cubicBezTo>
                <a:close/>
              </a:path>
            </a:pathLst>
          </a:custGeom>
          <a:solidFill>
            <a:srgbClr val="8b7fd4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5" name="Text 36"/>
          <p:cNvSpPr/>
          <p:nvPr/>
        </p:nvSpPr>
        <p:spPr>
          <a:xfrm>
            <a:off x="782640" y="5689800"/>
            <a:ext cx="511308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1430" strike="noStrike" u="none">
                <a:solidFill>
                  <a:srgbClr val="c9b8ff"/>
                </a:solidFill>
                <a:effectLst/>
                <a:uFillTx/>
                <a:latin typeface="Noto Sans SC"/>
                <a:ea typeface="Noto Sans SC"/>
              </a:rPr>
              <a:t>Анимации интерфейса</a:t>
            </a:r>
            <a:endParaRPr b="0" lang="ru-RU" sz="143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6" name="Text 37"/>
          <p:cNvSpPr/>
          <p:nvPr/>
        </p:nvSpPr>
        <p:spPr>
          <a:xfrm>
            <a:off x="782640" y="6008400"/>
            <a:ext cx="5094720" cy="23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30000"/>
              </a:lnSpc>
            </a:pPr>
            <a:r>
              <a:rPr b="0" lang="en-US" sz="1150" strike="noStrike" u="none">
                <a:solidFill>
                  <a:srgbClr val="ffffff">
                    <a:alpha val="70000"/>
                  </a:srgbClr>
                </a:solidFill>
                <a:effectLst/>
                <a:uFillTx/>
                <a:latin typeface="MiSans"/>
                <a:ea typeface="MiSans"/>
              </a:rPr>
              <a:t>Плавные переходы между экранами</a:t>
            </a:r>
            <a:endParaRPr b="0" lang="ru-RU" sz="11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7" name="Shape 38"/>
          <p:cNvSpPr/>
          <p:nvPr/>
        </p:nvSpPr>
        <p:spPr>
          <a:xfrm>
            <a:off x="6207120" y="5526360"/>
            <a:ext cx="5440680" cy="882360"/>
          </a:xfrm>
          <a:custGeom>
            <a:avLst/>
            <a:gdLst>
              <a:gd name="textAreaLeft" fmla="*/ 0 w 5440680"/>
              <a:gd name="textAreaRight" fmla="*/ 5441040 w 5440680"/>
              <a:gd name="textAreaTop" fmla="*/ 0 h 882360"/>
              <a:gd name="textAreaBottom" fmla="*/ 882720 h 882360"/>
            </a:gdLst>
            <a:ahLst/>
            <a:cxnLst/>
            <a:rect l="textAreaLeft" t="textAreaTop" r="textAreaRight" b="textAreaBottom"/>
            <a:pathLst>
              <a:path w="5440907" h="882555">
                <a:moveTo>
                  <a:pt x="36394" y="0"/>
                </a:moveTo>
                <a:lnTo>
                  <a:pt x="5331727" y="0"/>
                </a:lnTo>
                <a:cubicBezTo>
                  <a:pt x="5392026" y="0"/>
                  <a:pt x="5440907" y="48882"/>
                  <a:pt x="5440907" y="109181"/>
                </a:cubicBezTo>
                <a:lnTo>
                  <a:pt x="5440907" y="773374"/>
                </a:lnTo>
                <a:cubicBezTo>
                  <a:pt x="5440907" y="833673"/>
                  <a:pt x="5392026" y="882555"/>
                  <a:pt x="5331727" y="882555"/>
                </a:cubicBezTo>
                <a:lnTo>
                  <a:pt x="36394" y="882555"/>
                </a:lnTo>
                <a:cubicBezTo>
                  <a:pt x="16294" y="882555"/>
                  <a:pt x="0" y="866261"/>
                  <a:pt x="0" y="846161"/>
                </a:cubicBezTo>
                <a:lnTo>
                  <a:pt x="0" y="36394"/>
                </a:lnTo>
                <a:cubicBezTo>
                  <a:pt x="0" y="16308"/>
                  <a:pt x="16308" y="0"/>
                  <a:pt x="36394" y="0"/>
                </a:cubicBezTo>
                <a:close/>
              </a:path>
            </a:pathLst>
          </a:custGeom>
          <a:solidFill>
            <a:srgbClr val="ffffff">
              <a:alpha val="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8" name="Shape 39"/>
          <p:cNvSpPr/>
          <p:nvPr/>
        </p:nvSpPr>
        <p:spPr>
          <a:xfrm>
            <a:off x="6207120" y="5526360"/>
            <a:ext cx="36000" cy="882360"/>
          </a:xfrm>
          <a:custGeom>
            <a:avLst/>
            <a:gdLst>
              <a:gd name="textAreaLeft" fmla="*/ 0 w 36000"/>
              <a:gd name="textAreaRight" fmla="*/ 36360 w 36000"/>
              <a:gd name="textAreaTop" fmla="*/ 0 h 882360"/>
              <a:gd name="textAreaBottom" fmla="*/ 882720 h 882360"/>
            </a:gdLst>
            <a:ahLst/>
            <a:cxnLst/>
            <a:rect l="textAreaLeft" t="textAreaTop" r="textAreaRight" b="textAreaBottom"/>
            <a:pathLst>
              <a:path w="36394" h="882555">
                <a:moveTo>
                  <a:pt x="36394" y="0"/>
                </a:moveTo>
                <a:lnTo>
                  <a:pt x="36394" y="0"/>
                </a:lnTo>
                <a:lnTo>
                  <a:pt x="36394" y="882555"/>
                </a:lnTo>
                <a:lnTo>
                  <a:pt x="36394" y="882555"/>
                </a:lnTo>
                <a:cubicBezTo>
                  <a:pt x="16294" y="882555"/>
                  <a:pt x="0" y="866261"/>
                  <a:pt x="0" y="846161"/>
                </a:cubicBezTo>
                <a:lnTo>
                  <a:pt x="0" y="36394"/>
                </a:lnTo>
                <a:cubicBezTo>
                  <a:pt x="0" y="16308"/>
                  <a:pt x="16308" y="0"/>
                  <a:pt x="36394" y="0"/>
                </a:cubicBezTo>
                <a:close/>
              </a:path>
            </a:pathLst>
          </a:custGeom>
          <a:solidFill>
            <a:srgbClr val="8b7fd4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9" name="Text 40"/>
          <p:cNvSpPr/>
          <p:nvPr/>
        </p:nvSpPr>
        <p:spPr>
          <a:xfrm>
            <a:off x="6425640" y="5689800"/>
            <a:ext cx="5113080" cy="24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1430" strike="noStrike" u="none">
                <a:solidFill>
                  <a:srgbClr val="c9b8ff"/>
                </a:solidFill>
                <a:effectLst/>
                <a:uFillTx/>
                <a:latin typeface="Noto Sans SC"/>
                <a:ea typeface="Noto Sans SC"/>
              </a:rPr>
              <a:t>Свайп-жесты</a:t>
            </a:r>
            <a:endParaRPr b="0" lang="ru-RU" sz="143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0" name="Text 41"/>
          <p:cNvSpPr/>
          <p:nvPr/>
        </p:nvSpPr>
        <p:spPr>
          <a:xfrm>
            <a:off x="6425640" y="6008400"/>
            <a:ext cx="5094720" cy="23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30000"/>
              </a:lnSpc>
            </a:pPr>
            <a:r>
              <a:rPr b="0" lang="en-US" sz="1150" strike="noStrike" u="none">
                <a:solidFill>
                  <a:srgbClr val="ffffff">
                    <a:alpha val="70000"/>
                  </a:srgbClr>
                </a:solidFill>
                <a:effectLst/>
                <a:uFillTx/>
                <a:latin typeface="MiSans"/>
                <a:ea typeface="MiSans"/>
              </a:rPr>
              <a:t>Управление жестами в мобильном стиле</a:t>
            </a:r>
            <a:endParaRPr b="0" lang="ru-RU" sz="11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f0f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0"/>
          <p:cNvSpPr/>
          <p:nvPr/>
        </p:nvSpPr>
        <p:spPr>
          <a:xfrm>
            <a:off x="0" y="0"/>
            <a:ext cx="12191760" cy="6857640"/>
          </a:xfrm>
          <a:custGeom>
            <a:avLst/>
            <a:gdLst>
              <a:gd name="textAreaLeft" fmla="*/ 0 w 12191760"/>
              <a:gd name="textAreaRight" fmla="*/ 12192120 w 12191760"/>
              <a:gd name="textAreaTop" fmla="*/ 0 h 6857640"/>
              <a:gd name="textAreaBottom" fmla="*/ 6858000 h 6857640"/>
            </a:gdLst>
            <a:ahLst/>
            <a:cxnLst/>
            <a:rect l="textAreaLeft" t="textAreaTop" r="textAreaRight" b="textAreaBottom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0">
            <a:gsLst>
              <a:gs pos="0">
                <a:srgbClr val="0a0912"/>
              </a:gs>
              <a:gs pos="100000">
                <a:srgbClr val="131322"/>
              </a:gs>
            </a:gsLst>
            <a:lin ang="54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2" name="Text 1"/>
          <p:cNvSpPr/>
          <p:nvPr/>
        </p:nvSpPr>
        <p:spPr>
          <a:xfrm>
            <a:off x="571680" y="476280"/>
            <a:ext cx="11229480" cy="48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2850" strike="noStrike" u="none">
                <a:solidFill>
                  <a:srgbClr val="ffffff"/>
                </a:solidFill>
                <a:effectLst/>
                <a:uFillTx/>
                <a:latin typeface="Noto Sans SC"/>
                <a:ea typeface="Noto Sans SC"/>
              </a:rPr>
              <a:t>Анализ эффективности и предложения по улучшению</a:t>
            </a:r>
            <a:endParaRPr b="0" lang="ru-RU" sz="28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3" name="Shape 2"/>
          <p:cNvSpPr/>
          <p:nvPr/>
        </p:nvSpPr>
        <p:spPr>
          <a:xfrm>
            <a:off x="576360" y="1347840"/>
            <a:ext cx="11039040" cy="1456920"/>
          </a:xfrm>
          <a:custGeom>
            <a:avLst/>
            <a:gdLst>
              <a:gd name="textAreaLeft" fmla="*/ 0 w 11039040"/>
              <a:gd name="textAreaRight" fmla="*/ 11039400 w 11039040"/>
              <a:gd name="textAreaTop" fmla="*/ 0 h 1456920"/>
              <a:gd name="textAreaBottom" fmla="*/ 1457280 h 1456920"/>
            </a:gdLst>
            <a:ahLst/>
            <a:cxnLst/>
            <a:rect l="textAreaLeft" t="textAreaTop" r="textAreaRight" b="textAreaBottom"/>
            <a:pathLst>
              <a:path w="11039475" h="1457325">
                <a:moveTo>
                  <a:pt x="114298" y="0"/>
                </a:moveTo>
                <a:lnTo>
                  <a:pt x="10925177" y="0"/>
                </a:lnTo>
                <a:cubicBezTo>
                  <a:pt x="10988260" y="0"/>
                  <a:pt x="11039475" y="51215"/>
                  <a:pt x="11039475" y="114298"/>
                </a:cubicBezTo>
                <a:lnTo>
                  <a:pt x="11039475" y="1343027"/>
                </a:lnTo>
                <a:cubicBezTo>
                  <a:pt x="11039475" y="1406110"/>
                  <a:pt x="10988260" y="1457325"/>
                  <a:pt x="10925177" y="1457325"/>
                </a:cubicBezTo>
                <a:lnTo>
                  <a:pt x="114298" y="1457325"/>
                </a:lnTo>
                <a:cubicBezTo>
                  <a:pt x="51215" y="1457325"/>
                  <a:pt x="0" y="1406110"/>
                  <a:pt x="0" y="1343027"/>
                </a:cubicBezTo>
                <a:lnTo>
                  <a:pt x="0" y="114298"/>
                </a:lnTo>
                <a:cubicBezTo>
                  <a:pt x="0" y="51215"/>
                  <a:pt x="51215" y="0"/>
                  <a:pt x="114298" y="0"/>
                </a:cubicBezTo>
                <a:close/>
              </a:path>
            </a:pathLst>
          </a:custGeom>
          <a:solidFill>
            <a:srgbClr val="ff6464">
              <a:alpha val="8000"/>
            </a:srgbClr>
          </a:solidFill>
          <a:ln w="12700">
            <a:solidFill>
              <a:srgbClr val="ff6464">
                <a:alpha val="20000"/>
              </a:srgb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4" name="Text 3"/>
          <p:cNvSpPr/>
          <p:nvPr/>
        </p:nvSpPr>
        <p:spPr>
          <a:xfrm>
            <a:off x="752400" y="1523880"/>
            <a:ext cx="10782000" cy="25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1500" strike="noStrike" u="none">
                <a:solidFill>
                  <a:srgbClr val="ff9999"/>
                </a:solidFill>
                <a:effectLst/>
                <a:uFillTx/>
                <a:latin typeface="Noto Sans SC"/>
                <a:ea typeface="Noto Sans SC"/>
              </a:rPr>
              <a:t>1. Отсутствие обложек альбомов</a:t>
            </a:r>
            <a:endParaRPr b="0" lang="ru-RU" sz="15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5" name="Text 4"/>
          <p:cNvSpPr/>
          <p:nvPr/>
        </p:nvSpPr>
        <p:spPr>
          <a:xfrm>
            <a:off x="752400" y="1876320"/>
            <a:ext cx="10762920" cy="247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30000"/>
              </a:lnSpc>
            </a:pPr>
            <a:r>
              <a:rPr b="0" lang="en-US" sz="1200" strike="noStrike" u="none">
                <a:solidFill>
                  <a:srgbClr val="ffffff">
                    <a:alpha val="75000"/>
                  </a:srgbClr>
                </a:solidFill>
                <a:effectLst/>
                <a:uFillTx/>
                <a:latin typeface="MiSans"/>
                <a:ea typeface="MiSans"/>
              </a:rPr>
              <a:t>В текущей версии отображается только иконка ноты вместо реальных обложек.</a:t>
            </a:r>
            <a:endParaRPr b="0" lang="ru-RU" sz="1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6" name="Shape 5"/>
          <p:cNvSpPr/>
          <p:nvPr/>
        </p:nvSpPr>
        <p:spPr>
          <a:xfrm>
            <a:off x="757080" y="2220120"/>
            <a:ext cx="10677240" cy="399600"/>
          </a:xfrm>
          <a:custGeom>
            <a:avLst/>
            <a:gdLst>
              <a:gd name="textAreaLeft" fmla="*/ 0 w 10677240"/>
              <a:gd name="textAreaRight" fmla="*/ 10677600 w 10677240"/>
              <a:gd name="textAreaTop" fmla="*/ 0 h 399600"/>
              <a:gd name="textAreaBottom" fmla="*/ 399960 h 399600"/>
            </a:gdLst>
            <a:ahLst/>
            <a:cxnLst/>
            <a:rect l="textAreaLeft" t="textAreaTop" r="textAreaRight" b="textAreaBottom"/>
            <a:pathLst>
              <a:path w="10677525" h="400050">
                <a:moveTo>
                  <a:pt x="76202" y="0"/>
                </a:moveTo>
                <a:lnTo>
                  <a:pt x="10601323" y="0"/>
                </a:lnTo>
                <a:cubicBezTo>
                  <a:pt x="10643408" y="0"/>
                  <a:pt x="10677525" y="34117"/>
                  <a:pt x="10677525" y="76202"/>
                </a:cubicBezTo>
                <a:lnTo>
                  <a:pt x="10677525" y="323848"/>
                </a:lnTo>
                <a:cubicBezTo>
                  <a:pt x="10677525" y="365933"/>
                  <a:pt x="10643408" y="400050"/>
                  <a:pt x="10601323" y="400050"/>
                </a:cubicBezTo>
                <a:lnTo>
                  <a:pt x="76202" y="400050"/>
                </a:lnTo>
                <a:cubicBezTo>
                  <a:pt x="34145" y="400050"/>
                  <a:pt x="0" y="365905"/>
                  <a:pt x="0" y="32384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64ff96">
              <a:alpha val="8000"/>
            </a:srgbClr>
          </a:solidFill>
          <a:ln w="12700">
            <a:solidFill>
              <a:srgbClr val="64ff96">
                <a:alpha val="20000"/>
              </a:srgb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7" name="Text 6"/>
          <p:cNvSpPr/>
          <p:nvPr/>
        </p:nvSpPr>
        <p:spPr>
          <a:xfrm>
            <a:off x="752400" y="2215440"/>
            <a:ext cx="10743840" cy="39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133200" rIns="133200" tIns="95400" bIns="95400" anchor="ctr">
            <a:noAutofit/>
          </a:bodyPr>
          <a:p>
            <a:pPr>
              <a:lnSpc>
                <a:spcPct val="100000"/>
              </a:lnSpc>
            </a:pPr>
            <a:r>
              <a:rPr b="1" lang="en-US" sz="1200" strike="noStrike" u="none">
                <a:solidFill>
                  <a:srgbClr val="99ffaa"/>
                </a:solidFill>
                <a:effectLst/>
                <a:uFillTx/>
                <a:latin typeface="MiSans"/>
                <a:ea typeface="MiSans"/>
              </a:rPr>
              <a:t>Решение:</a:t>
            </a:r>
            <a:r>
              <a:rPr b="0" lang="en-US" sz="1200" strike="noStrike" u="none">
                <a:solidFill>
                  <a:srgbClr val="ffffff"/>
                </a:solidFill>
                <a:effectLst/>
                <a:uFillTx/>
                <a:latin typeface="MiSans"/>
                <a:ea typeface="MiSans"/>
              </a:rPr>
              <a:t> Интеграция библиотеки для извлечения embedded artwork из аудиофайлов или загрузка обложек из внешних API (Last.fm, MusicBrainz).</a:t>
            </a:r>
            <a:endParaRPr b="0" lang="ru-RU" sz="1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8" name="Shape 7"/>
          <p:cNvSpPr/>
          <p:nvPr/>
        </p:nvSpPr>
        <p:spPr>
          <a:xfrm>
            <a:off x="576360" y="2953800"/>
            <a:ext cx="11039040" cy="1456920"/>
          </a:xfrm>
          <a:custGeom>
            <a:avLst/>
            <a:gdLst>
              <a:gd name="textAreaLeft" fmla="*/ 0 w 11039040"/>
              <a:gd name="textAreaRight" fmla="*/ 11039400 w 11039040"/>
              <a:gd name="textAreaTop" fmla="*/ 0 h 1456920"/>
              <a:gd name="textAreaBottom" fmla="*/ 1457280 h 1456920"/>
            </a:gdLst>
            <a:ahLst/>
            <a:cxnLst/>
            <a:rect l="textAreaLeft" t="textAreaTop" r="textAreaRight" b="textAreaBottom"/>
            <a:pathLst>
              <a:path w="11039475" h="1457325">
                <a:moveTo>
                  <a:pt x="114298" y="0"/>
                </a:moveTo>
                <a:lnTo>
                  <a:pt x="10925177" y="0"/>
                </a:lnTo>
                <a:cubicBezTo>
                  <a:pt x="10988260" y="0"/>
                  <a:pt x="11039475" y="51215"/>
                  <a:pt x="11039475" y="114298"/>
                </a:cubicBezTo>
                <a:lnTo>
                  <a:pt x="11039475" y="1343027"/>
                </a:lnTo>
                <a:cubicBezTo>
                  <a:pt x="11039475" y="1406110"/>
                  <a:pt x="10988260" y="1457325"/>
                  <a:pt x="10925177" y="1457325"/>
                </a:cubicBezTo>
                <a:lnTo>
                  <a:pt x="114298" y="1457325"/>
                </a:lnTo>
                <a:cubicBezTo>
                  <a:pt x="51215" y="1457325"/>
                  <a:pt x="0" y="1406110"/>
                  <a:pt x="0" y="1343027"/>
                </a:cubicBezTo>
                <a:lnTo>
                  <a:pt x="0" y="114298"/>
                </a:lnTo>
                <a:cubicBezTo>
                  <a:pt x="0" y="51215"/>
                  <a:pt x="51215" y="0"/>
                  <a:pt x="114298" y="0"/>
                </a:cubicBezTo>
                <a:close/>
              </a:path>
            </a:pathLst>
          </a:custGeom>
          <a:solidFill>
            <a:srgbClr val="ff6464">
              <a:alpha val="8000"/>
            </a:srgbClr>
          </a:solidFill>
          <a:ln w="12700">
            <a:solidFill>
              <a:srgbClr val="ff6464">
                <a:alpha val="20000"/>
              </a:srgb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9" name="Text 8"/>
          <p:cNvSpPr/>
          <p:nvPr/>
        </p:nvSpPr>
        <p:spPr>
          <a:xfrm>
            <a:off x="752400" y="3129840"/>
            <a:ext cx="10782000" cy="25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1500" strike="noStrike" u="none">
                <a:solidFill>
                  <a:srgbClr val="ff9999"/>
                </a:solidFill>
                <a:effectLst/>
                <a:uFillTx/>
                <a:latin typeface="Noto Sans SC"/>
                <a:ea typeface="Noto Sans SC"/>
              </a:rPr>
              <a:t>2. Нет плейлистов и категорий</a:t>
            </a:r>
            <a:endParaRPr b="0" lang="ru-RU" sz="15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0" name="Text 9"/>
          <p:cNvSpPr/>
          <p:nvPr/>
        </p:nvSpPr>
        <p:spPr>
          <a:xfrm>
            <a:off x="752400" y="3482280"/>
            <a:ext cx="10762920" cy="247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30000"/>
              </a:lnSpc>
            </a:pPr>
            <a:r>
              <a:rPr b="0" lang="en-US" sz="1200" strike="noStrike" u="none">
                <a:solidFill>
                  <a:srgbClr val="ffffff">
                    <a:alpha val="75000"/>
                  </a:srgbClr>
                </a:solidFill>
                <a:effectLst/>
                <a:uFillTx/>
                <a:latin typeface="MiSans"/>
                <a:ea typeface="MiSans"/>
              </a:rPr>
              <a:t>Все треки хранятся в одном списке без возможности создания пользовательских плейлистов.</a:t>
            </a:r>
            <a:endParaRPr b="0" lang="ru-RU" sz="1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1" name="Shape 10"/>
          <p:cNvSpPr/>
          <p:nvPr/>
        </p:nvSpPr>
        <p:spPr>
          <a:xfrm>
            <a:off x="757080" y="3826080"/>
            <a:ext cx="10677240" cy="399600"/>
          </a:xfrm>
          <a:custGeom>
            <a:avLst/>
            <a:gdLst>
              <a:gd name="textAreaLeft" fmla="*/ 0 w 10677240"/>
              <a:gd name="textAreaRight" fmla="*/ 10677600 w 10677240"/>
              <a:gd name="textAreaTop" fmla="*/ 0 h 399600"/>
              <a:gd name="textAreaBottom" fmla="*/ 399960 h 399600"/>
            </a:gdLst>
            <a:ahLst/>
            <a:cxnLst/>
            <a:rect l="textAreaLeft" t="textAreaTop" r="textAreaRight" b="textAreaBottom"/>
            <a:pathLst>
              <a:path w="10677525" h="400050">
                <a:moveTo>
                  <a:pt x="76202" y="0"/>
                </a:moveTo>
                <a:lnTo>
                  <a:pt x="10601323" y="0"/>
                </a:lnTo>
                <a:cubicBezTo>
                  <a:pt x="10643408" y="0"/>
                  <a:pt x="10677525" y="34117"/>
                  <a:pt x="10677525" y="76202"/>
                </a:cubicBezTo>
                <a:lnTo>
                  <a:pt x="10677525" y="323848"/>
                </a:lnTo>
                <a:cubicBezTo>
                  <a:pt x="10677525" y="365933"/>
                  <a:pt x="10643408" y="400050"/>
                  <a:pt x="10601323" y="400050"/>
                </a:cubicBezTo>
                <a:lnTo>
                  <a:pt x="76202" y="400050"/>
                </a:lnTo>
                <a:cubicBezTo>
                  <a:pt x="34145" y="400050"/>
                  <a:pt x="0" y="365905"/>
                  <a:pt x="0" y="32384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64ff96">
              <a:alpha val="8000"/>
            </a:srgbClr>
          </a:solidFill>
          <a:ln w="12700">
            <a:solidFill>
              <a:srgbClr val="64ff96">
                <a:alpha val="20000"/>
              </a:srgb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2" name="Text 11"/>
          <p:cNvSpPr/>
          <p:nvPr/>
        </p:nvSpPr>
        <p:spPr>
          <a:xfrm>
            <a:off x="752400" y="3821400"/>
            <a:ext cx="10743840" cy="39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133200" rIns="133200" tIns="95400" bIns="95400" anchor="ctr">
            <a:noAutofit/>
          </a:bodyPr>
          <a:p>
            <a:pPr>
              <a:lnSpc>
                <a:spcPct val="100000"/>
              </a:lnSpc>
            </a:pPr>
            <a:r>
              <a:rPr b="1" lang="en-US" sz="1200" strike="noStrike" u="none">
                <a:solidFill>
                  <a:srgbClr val="99ffaa"/>
                </a:solidFill>
                <a:effectLst/>
                <a:uFillTx/>
                <a:latin typeface="MiSans"/>
                <a:ea typeface="MiSans"/>
              </a:rPr>
              <a:t>Решение:</a:t>
            </a:r>
            <a:r>
              <a:rPr b="0" lang="en-US" sz="1200" strike="noStrike" u="none">
                <a:solidFill>
                  <a:srgbClr val="ffffff"/>
                </a:solidFill>
                <a:effectLst/>
                <a:uFillTx/>
                <a:latin typeface="MiSans"/>
                <a:ea typeface="MiSans"/>
              </a:rPr>
              <a:t> Добавить систему плейлистов с возможностью создания, редактирования и управления коллекциями треков.</a:t>
            </a:r>
            <a:endParaRPr b="0" lang="ru-RU" sz="1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3" name="Shape 12"/>
          <p:cNvSpPr/>
          <p:nvPr/>
        </p:nvSpPr>
        <p:spPr>
          <a:xfrm>
            <a:off x="576360" y="4559400"/>
            <a:ext cx="11039040" cy="1456920"/>
          </a:xfrm>
          <a:custGeom>
            <a:avLst/>
            <a:gdLst>
              <a:gd name="textAreaLeft" fmla="*/ 0 w 11039040"/>
              <a:gd name="textAreaRight" fmla="*/ 11039400 w 11039040"/>
              <a:gd name="textAreaTop" fmla="*/ 0 h 1456920"/>
              <a:gd name="textAreaBottom" fmla="*/ 1457280 h 1456920"/>
            </a:gdLst>
            <a:ahLst/>
            <a:cxnLst/>
            <a:rect l="textAreaLeft" t="textAreaTop" r="textAreaRight" b="textAreaBottom"/>
            <a:pathLst>
              <a:path w="11039475" h="1457325">
                <a:moveTo>
                  <a:pt x="114298" y="0"/>
                </a:moveTo>
                <a:lnTo>
                  <a:pt x="10925177" y="0"/>
                </a:lnTo>
                <a:cubicBezTo>
                  <a:pt x="10988260" y="0"/>
                  <a:pt x="11039475" y="51215"/>
                  <a:pt x="11039475" y="114298"/>
                </a:cubicBezTo>
                <a:lnTo>
                  <a:pt x="11039475" y="1343027"/>
                </a:lnTo>
                <a:cubicBezTo>
                  <a:pt x="11039475" y="1406110"/>
                  <a:pt x="10988260" y="1457325"/>
                  <a:pt x="10925177" y="1457325"/>
                </a:cubicBezTo>
                <a:lnTo>
                  <a:pt x="114298" y="1457325"/>
                </a:lnTo>
                <a:cubicBezTo>
                  <a:pt x="51215" y="1457325"/>
                  <a:pt x="0" y="1406110"/>
                  <a:pt x="0" y="1343027"/>
                </a:cubicBezTo>
                <a:lnTo>
                  <a:pt x="0" y="114298"/>
                </a:lnTo>
                <a:cubicBezTo>
                  <a:pt x="0" y="51215"/>
                  <a:pt x="51215" y="0"/>
                  <a:pt x="114298" y="0"/>
                </a:cubicBezTo>
                <a:close/>
              </a:path>
            </a:pathLst>
          </a:custGeom>
          <a:solidFill>
            <a:srgbClr val="ff6464">
              <a:alpha val="8000"/>
            </a:srgbClr>
          </a:solidFill>
          <a:ln w="12700">
            <a:solidFill>
              <a:srgbClr val="ff6464">
                <a:alpha val="20000"/>
              </a:srgb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4" name="Text 13"/>
          <p:cNvSpPr/>
          <p:nvPr/>
        </p:nvSpPr>
        <p:spPr>
          <a:xfrm>
            <a:off x="752400" y="4735800"/>
            <a:ext cx="10782000" cy="25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US" sz="1500" strike="noStrike" u="none">
                <a:solidFill>
                  <a:srgbClr val="ff9999"/>
                </a:solidFill>
                <a:effectLst/>
                <a:uFillTx/>
                <a:latin typeface="Noto Sans SC"/>
                <a:ea typeface="Noto Sans SC"/>
              </a:rPr>
              <a:t>3. Ограниченная функциональность эквалайзера</a:t>
            </a:r>
            <a:endParaRPr b="0" lang="ru-RU" sz="15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5" name="Text 14"/>
          <p:cNvSpPr/>
          <p:nvPr/>
        </p:nvSpPr>
        <p:spPr>
          <a:xfrm>
            <a:off x="752400" y="5088240"/>
            <a:ext cx="10762920" cy="247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30000"/>
              </a:lnSpc>
            </a:pPr>
            <a:r>
              <a:rPr b="0" lang="en-US" sz="1200" strike="noStrike" u="none">
                <a:solidFill>
                  <a:srgbClr val="ffffff">
                    <a:alpha val="75000"/>
                  </a:srgbClr>
                </a:solidFill>
                <a:effectLst/>
                <a:uFillTx/>
                <a:latin typeface="MiSans"/>
                <a:ea typeface="MiSans"/>
              </a:rPr>
              <a:t>Только 5 фиксированных частот без предустановок и расширенных настроек.</a:t>
            </a:r>
            <a:endParaRPr b="0" lang="ru-RU" sz="1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6" name="Shape 15"/>
          <p:cNvSpPr/>
          <p:nvPr/>
        </p:nvSpPr>
        <p:spPr>
          <a:xfrm>
            <a:off x="757080" y="5432040"/>
            <a:ext cx="10677240" cy="399600"/>
          </a:xfrm>
          <a:custGeom>
            <a:avLst/>
            <a:gdLst>
              <a:gd name="textAreaLeft" fmla="*/ 0 w 10677240"/>
              <a:gd name="textAreaRight" fmla="*/ 10677600 w 10677240"/>
              <a:gd name="textAreaTop" fmla="*/ 0 h 399600"/>
              <a:gd name="textAreaBottom" fmla="*/ 399960 h 399600"/>
            </a:gdLst>
            <a:ahLst/>
            <a:cxnLst/>
            <a:rect l="textAreaLeft" t="textAreaTop" r="textAreaRight" b="textAreaBottom"/>
            <a:pathLst>
              <a:path w="10677525" h="400050">
                <a:moveTo>
                  <a:pt x="76202" y="0"/>
                </a:moveTo>
                <a:lnTo>
                  <a:pt x="10601323" y="0"/>
                </a:lnTo>
                <a:cubicBezTo>
                  <a:pt x="10643408" y="0"/>
                  <a:pt x="10677525" y="34117"/>
                  <a:pt x="10677525" y="76202"/>
                </a:cubicBezTo>
                <a:lnTo>
                  <a:pt x="10677525" y="323848"/>
                </a:lnTo>
                <a:cubicBezTo>
                  <a:pt x="10677525" y="365933"/>
                  <a:pt x="10643408" y="400050"/>
                  <a:pt x="10601323" y="400050"/>
                </a:cubicBezTo>
                <a:lnTo>
                  <a:pt x="76202" y="400050"/>
                </a:lnTo>
                <a:cubicBezTo>
                  <a:pt x="34145" y="400050"/>
                  <a:pt x="0" y="365905"/>
                  <a:pt x="0" y="32384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64ff96">
              <a:alpha val="8000"/>
            </a:srgbClr>
          </a:solidFill>
          <a:ln w="12700">
            <a:solidFill>
              <a:srgbClr val="64ff96">
                <a:alpha val="20000"/>
              </a:srgb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7" name="Text 16"/>
          <p:cNvSpPr/>
          <p:nvPr/>
        </p:nvSpPr>
        <p:spPr>
          <a:xfrm>
            <a:off x="752400" y="5427000"/>
            <a:ext cx="10743840" cy="39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133200" rIns="133200" tIns="95400" bIns="95400" anchor="ctr">
            <a:noAutofit/>
          </a:bodyPr>
          <a:p>
            <a:pPr>
              <a:lnSpc>
                <a:spcPct val="100000"/>
              </a:lnSpc>
            </a:pPr>
            <a:r>
              <a:rPr b="1" lang="en-US" sz="1200" strike="noStrike" u="none">
                <a:solidFill>
                  <a:srgbClr val="99ffaa"/>
                </a:solidFill>
                <a:effectLst/>
                <a:uFillTx/>
                <a:latin typeface="MiSans"/>
                <a:ea typeface="MiSans"/>
              </a:rPr>
              <a:t>Решение:</a:t>
            </a:r>
            <a:r>
              <a:rPr b="0" lang="en-US" sz="1200" strike="noStrike" u="none">
                <a:solidFill>
                  <a:srgbClr val="ffffff"/>
                </a:solidFill>
                <a:effectLst/>
                <a:uFillTx/>
                <a:latin typeface="MiSans"/>
                <a:ea typeface="MiSans"/>
              </a:rPr>
              <a:t> Добавить пресеты эквалайзера (Rock, Pop, Jazz, Classical), расширить до 10 полос, добавить визуализатор спектра.</a:t>
            </a:r>
            <a:endParaRPr b="0" lang="ru-RU" sz="1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</TotalTime>
  <Application>LibreOffice/25.8.3.2$Windows_X86_64 LibreOffice_project/8ca8d55c161d602844f5428fa4b58097424e324e</Application>
  <AppVersion>15.0000</AppVersion>
  <Words>0</Words>
  <Paragraphs>0</Paragraphs>
  <Company>Moonshot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2026-02-28T02:34:41Z</dcterms:created>
  <dc:creator>Kimi</dc:creator>
  <dc:description/>
  <dc:language>ru-RU</dc:language>
  <cp:lastModifiedBy/>
  <dcterms:modified xsi:type="dcterms:W3CDTF">2026-02-28T05:38:05Z</dcterms:modified>
  <cp:revision>2</cp:revision>
  <dc:subject>ONYX Player - Презентация проекта</dc:subject>
  <dc:title>ONYX Player - Презентация проекта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{"Label":"ONYX Player - Презентация проекта","ContentProducer":"001191110108MACG2KBH8F10000","ProduceID":"19ca20fe-08a2-86fe-8000-0000cfac1a26","ReservedCode1":"","ContentPropagator":"001191110108MACG2KBH8F20000","PropagateID":"19ca20fe-08a2-86fe-8000-0000cfac1a26","ReservedCode2":""}</vt:lpwstr>
  </property>
  <property fmtid="{D5CDD505-2E9C-101B-9397-08002B2CF9AE}" pid="3" name="Notes">
    <vt:i4>5</vt:i4>
  </property>
  <property fmtid="{D5CDD505-2E9C-101B-9397-08002B2CF9AE}" pid="4" name="PresentationFormat">
    <vt:lpwstr>On-screen Show (16:9)</vt:lpwstr>
  </property>
  <property fmtid="{D5CDD505-2E9C-101B-9397-08002B2CF9AE}" pid="5" name="Slides">
    <vt:i4>5</vt:i4>
  </property>
</Properties>
</file>